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6"/>
  </p:notesMasterIdLst>
  <p:sldIdLst>
    <p:sldId id="313" r:id="rId2"/>
    <p:sldId id="314" r:id="rId3"/>
    <p:sldId id="315" r:id="rId4"/>
    <p:sldId id="317" r:id="rId5"/>
    <p:sldId id="357" r:id="rId6"/>
    <p:sldId id="316" r:id="rId7"/>
    <p:sldId id="318" r:id="rId8"/>
    <p:sldId id="319" r:id="rId9"/>
    <p:sldId id="320" r:id="rId10"/>
    <p:sldId id="321" r:id="rId11"/>
    <p:sldId id="322" r:id="rId12"/>
    <p:sldId id="323" r:id="rId13"/>
    <p:sldId id="351" r:id="rId14"/>
    <p:sldId id="361" r:id="rId15"/>
    <p:sldId id="328" r:id="rId16"/>
    <p:sldId id="362" r:id="rId17"/>
    <p:sldId id="338" r:id="rId18"/>
    <p:sldId id="324" r:id="rId19"/>
    <p:sldId id="363" r:id="rId20"/>
    <p:sldId id="327" r:id="rId21"/>
    <p:sldId id="325" r:id="rId22"/>
    <p:sldId id="329" r:id="rId23"/>
    <p:sldId id="345" r:id="rId24"/>
    <p:sldId id="330" r:id="rId25"/>
    <p:sldId id="346" r:id="rId26"/>
    <p:sldId id="347" r:id="rId27"/>
    <p:sldId id="348" r:id="rId28"/>
    <p:sldId id="333" r:id="rId29"/>
    <p:sldId id="335" r:id="rId30"/>
    <p:sldId id="341" r:id="rId31"/>
    <p:sldId id="342" r:id="rId32"/>
    <p:sldId id="337" r:id="rId33"/>
    <p:sldId id="364" r:id="rId34"/>
    <p:sldId id="365" r:id="rId35"/>
    <p:sldId id="374" r:id="rId36"/>
    <p:sldId id="366" r:id="rId37"/>
    <p:sldId id="367" r:id="rId38"/>
    <p:sldId id="369" r:id="rId39"/>
    <p:sldId id="368" r:id="rId40"/>
    <p:sldId id="370" r:id="rId41"/>
    <p:sldId id="373" r:id="rId42"/>
    <p:sldId id="372" r:id="rId43"/>
    <p:sldId id="375" r:id="rId44"/>
    <p:sldId id="37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67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9EADD8-BCAB-4011-96B9-1FA2CDB1EBF3}" type="datetimeFigureOut">
              <a:rPr lang="en-IN" smtClean="0"/>
              <a:t>27-03-2023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1A1176-AE20-4C2B-9D9E-ADE77821AA3D}" type="slidenum">
              <a:rPr lang="en-IN" smtClean="0"/>
              <a:t>‹#›</a:t>
            </a:fld>
            <a:endParaRPr lang="en-IN"/>
          </a:p>
        </p:txBody>
      </p:sp>
    </p:spTree>
    <p:extLst>
      <p:ext uri="{BB962C8B-B14F-4D97-AF65-F5344CB8AC3E}">
        <p14:creationId xmlns:p14="http://schemas.microsoft.com/office/powerpoint/2010/main" val="1424788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A1176-AE20-4C2B-9D9E-ADE77821AA3D}" type="slidenum">
              <a:rPr lang="en-IN" smtClean="0"/>
              <a:t>1</a:t>
            </a:fld>
            <a:endParaRPr lang="en-IN"/>
          </a:p>
        </p:txBody>
      </p:sp>
    </p:spTree>
    <p:extLst>
      <p:ext uri="{BB962C8B-B14F-4D97-AF65-F5344CB8AC3E}">
        <p14:creationId xmlns:p14="http://schemas.microsoft.com/office/powerpoint/2010/main" val="558395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10</a:t>
            </a:fld>
            <a:endParaRPr lang="en-IN"/>
          </a:p>
        </p:txBody>
      </p:sp>
    </p:spTree>
    <p:extLst>
      <p:ext uri="{BB962C8B-B14F-4D97-AF65-F5344CB8AC3E}">
        <p14:creationId xmlns:p14="http://schemas.microsoft.com/office/powerpoint/2010/main" val="266734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11</a:t>
            </a:fld>
            <a:endParaRPr lang="en-IN"/>
          </a:p>
        </p:txBody>
      </p:sp>
    </p:spTree>
    <p:extLst>
      <p:ext uri="{BB962C8B-B14F-4D97-AF65-F5344CB8AC3E}">
        <p14:creationId xmlns:p14="http://schemas.microsoft.com/office/powerpoint/2010/main" val="3893793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12</a:t>
            </a:fld>
            <a:endParaRPr lang="en-IN"/>
          </a:p>
        </p:txBody>
      </p:sp>
    </p:spTree>
    <p:extLst>
      <p:ext uri="{BB962C8B-B14F-4D97-AF65-F5344CB8AC3E}">
        <p14:creationId xmlns:p14="http://schemas.microsoft.com/office/powerpoint/2010/main" val="3180072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13</a:t>
            </a:fld>
            <a:endParaRPr lang="en-IN"/>
          </a:p>
        </p:txBody>
      </p:sp>
    </p:spTree>
    <p:extLst>
      <p:ext uri="{BB962C8B-B14F-4D97-AF65-F5344CB8AC3E}">
        <p14:creationId xmlns:p14="http://schemas.microsoft.com/office/powerpoint/2010/main" val="3881037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14</a:t>
            </a:fld>
            <a:endParaRPr lang="en-IN"/>
          </a:p>
        </p:txBody>
      </p:sp>
    </p:spTree>
    <p:extLst>
      <p:ext uri="{BB962C8B-B14F-4D97-AF65-F5344CB8AC3E}">
        <p14:creationId xmlns:p14="http://schemas.microsoft.com/office/powerpoint/2010/main" val="509179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15</a:t>
            </a:fld>
            <a:endParaRPr lang="en-IN"/>
          </a:p>
        </p:txBody>
      </p:sp>
    </p:spTree>
    <p:extLst>
      <p:ext uri="{BB962C8B-B14F-4D97-AF65-F5344CB8AC3E}">
        <p14:creationId xmlns:p14="http://schemas.microsoft.com/office/powerpoint/2010/main" val="1390360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17</a:t>
            </a:fld>
            <a:endParaRPr lang="en-IN"/>
          </a:p>
        </p:txBody>
      </p:sp>
    </p:spTree>
    <p:extLst>
      <p:ext uri="{BB962C8B-B14F-4D97-AF65-F5344CB8AC3E}">
        <p14:creationId xmlns:p14="http://schemas.microsoft.com/office/powerpoint/2010/main" val="67422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18</a:t>
            </a:fld>
            <a:endParaRPr lang="en-IN"/>
          </a:p>
        </p:txBody>
      </p:sp>
    </p:spTree>
    <p:extLst>
      <p:ext uri="{BB962C8B-B14F-4D97-AF65-F5344CB8AC3E}">
        <p14:creationId xmlns:p14="http://schemas.microsoft.com/office/powerpoint/2010/main" val="4260860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19</a:t>
            </a:fld>
            <a:endParaRPr lang="en-IN"/>
          </a:p>
        </p:txBody>
      </p:sp>
    </p:spTree>
    <p:extLst>
      <p:ext uri="{BB962C8B-B14F-4D97-AF65-F5344CB8AC3E}">
        <p14:creationId xmlns:p14="http://schemas.microsoft.com/office/powerpoint/2010/main" val="75123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21</a:t>
            </a:fld>
            <a:endParaRPr lang="en-IN"/>
          </a:p>
        </p:txBody>
      </p:sp>
    </p:spTree>
    <p:extLst>
      <p:ext uri="{BB962C8B-B14F-4D97-AF65-F5344CB8AC3E}">
        <p14:creationId xmlns:p14="http://schemas.microsoft.com/office/powerpoint/2010/main" val="156124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2</a:t>
            </a:fld>
            <a:endParaRPr lang="en-IN"/>
          </a:p>
        </p:txBody>
      </p:sp>
    </p:spTree>
    <p:extLst>
      <p:ext uri="{BB962C8B-B14F-4D97-AF65-F5344CB8AC3E}">
        <p14:creationId xmlns:p14="http://schemas.microsoft.com/office/powerpoint/2010/main" val="578700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22</a:t>
            </a:fld>
            <a:endParaRPr lang="en-IN"/>
          </a:p>
        </p:txBody>
      </p:sp>
    </p:spTree>
    <p:extLst>
      <p:ext uri="{BB962C8B-B14F-4D97-AF65-F5344CB8AC3E}">
        <p14:creationId xmlns:p14="http://schemas.microsoft.com/office/powerpoint/2010/main" val="1708432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23</a:t>
            </a:fld>
            <a:endParaRPr lang="en-IN"/>
          </a:p>
        </p:txBody>
      </p:sp>
    </p:spTree>
    <p:extLst>
      <p:ext uri="{BB962C8B-B14F-4D97-AF65-F5344CB8AC3E}">
        <p14:creationId xmlns:p14="http://schemas.microsoft.com/office/powerpoint/2010/main" val="2082836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24</a:t>
            </a:fld>
            <a:endParaRPr lang="en-IN"/>
          </a:p>
        </p:txBody>
      </p:sp>
    </p:spTree>
    <p:extLst>
      <p:ext uri="{BB962C8B-B14F-4D97-AF65-F5344CB8AC3E}">
        <p14:creationId xmlns:p14="http://schemas.microsoft.com/office/powerpoint/2010/main" val="693615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25</a:t>
            </a:fld>
            <a:endParaRPr lang="en-IN"/>
          </a:p>
        </p:txBody>
      </p:sp>
    </p:spTree>
    <p:extLst>
      <p:ext uri="{BB962C8B-B14F-4D97-AF65-F5344CB8AC3E}">
        <p14:creationId xmlns:p14="http://schemas.microsoft.com/office/powerpoint/2010/main" val="179604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26</a:t>
            </a:fld>
            <a:endParaRPr lang="en-IN"/>
          </a:p>
        </p:txBody>
      </p:sp>
    </p:spTree>
    <p:extLst>
      <p:ext uri="{BB962C8B-B14F-4D97-AF65-F5344CB8AC3E}">
        <p14:creationId xmlns:p14="http://schemas.microsoft.com/office/powerpoint/2010/main" val="2515489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27</a:t>
            </a:fld>
            <a:endParaRPr lang="en-IN"/>
          </a:p>
        </p:txBody>
      </p:sp>
    </p:spTree>
    <p:extLst>
      <p:ext uri="{BB962C8B-B14F-4D97-AF65-F5344CB8AC3E}">
        <p14:creationId xmlns:p14="http://schemas.microsoft.com/office/powerpoint/2010/main" val="2939420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29</a:t>
            </a:fld>
            <a:endParaRPr lang="en-IN"/>
          </a:p>
        </p:txBody>
      </p:sp>
    </p:spTree>
    <p:extLst>
      <p:ext uri="{BB962C8B-B14F-4D97-AF65-F5344CB8AC3E}">
        <p14:creationId xmlns:p14="http://schemas.microsoft.com/office/powerpoint/2010/main" val="1166827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30</a:t>
            </a:fld>
            <a:endParaRPr lang="en-IN"/>
          </a:p>
        </p:txBody>
      </p:sp>
    </p:spTree>
    <p:extLst>
      <p:ext uri="{BB962C8B-B14F-4D97-AF65-F5344CB8AC3E}">
        <p14:creationId xmlns:p14="http://schemas.microsoft.com/office/powerpoint/2010/main" val="4111222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31</a:t>
            </a:fld>
            <a:endParaRPr lang="en-IN"/>
          </a:p>
        </p:txBody>
      </p:sp>
    </p:spTree>
    <p:extLst>
      <p:ext uri="{BB962C8B-B14F-4D97-AF65-F5344CB8AC3E}">
        <p14:creationId xmlns:p14="http://schemas.microsoft.com/office/powerpoint/2010/main" val="2876368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32</a:t>
            </a:fld>
            <a:endParaRPr lang="en-IN"/>
          </a:p>
        </p:txBody>
      </p:sp>
    </p:spTree>
    <p:extLst>
      <p:ext uri="{BB962C8B-B14F-4D97-AF65-F5344CB8AC3E}">
        <p14:creationId xmlns:p14="http://schemas.microsoft.com/office/powerpoint/2010/main" val="225543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a:t>
            </a:fld>
            <a:endParaRPr lang="en-IN"/>
          </a:p>
        </p:txBody>
      </p:sp>
    </p:spTree>
    <p:extLst>
      <p:ext uri="{BB962C8B-B14F-4D97-AF65-F5344CB8AC3E}">
        <p14:creationId xmlns:p14="http://schemas.microsoft.com/office/powerpoint/2010/main" val="1261098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34</a:t>
            </a:fld>
            <a:endParaRPr lang="en-IN"/>
          </a:p>
        </p:txBody>
      </p:sp>
    </p:spTree>
    <p:extLst>
      <p:ext uri="{BB962C8B-B14F-4D97-AF65-F5344CB8AC3E}">
        <p14:creationId xmlns:p14="http://schemas.microsoft.com/office/powerpoint/2010/main" val="3791339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35</a:t>
            </a:fld>
            <a:endParaRPr lang="en-IN"/>
          </a:p>
        </p:txBody>
      </p:sp>
    </p:spTree>
    <p:extLst>
      <p:ext uri="{BB962C8B-B14F-4D97-AF65-F5344CB8AC3E}">
        <p14:creationId xmlns:p14="http://schemas.microsoft.com/office/powerpoint/2010/main" val="18397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36</a:t>
            </a:fld>
            <a:endParaRPr lang="en-IN"/>
          </a:p>
        </p:txBody>
      </p:sp>
    </p:spTree>
    <p:extLst>
      <p:ext uri="{BB962C8B-B14F-4D97-AF65-F5344CB8AC3E}">
        <p14:creationId xmlns:p14="http://schemas.microsoft.com/office/powerpoint/2010/main" val="813196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37</a:t>
            </a:fld>
            <a:endParaRPr lang="en-IN"/>
          </a:p>
        </p:txBody>
      </p:sp>
    </p:spTree>
    <p:extLst>
      <p:ext uri="{BB962C8B-B14F-4D97-AF65-F5344CB8AC3E}">
        <p14:creationId xmlns:p14="http://schemas.microsoft.com/office/powerpoint/2010/main" val="2621525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38</a:t>
            </a:fld>
            <a:endParaRPr lang="en-IN"/>
          </a:p>
        </p:txBody>
      </p:sp>
    </p:spTree>
    <p:extLst>
      <p:ext uri="{BB962C8B-B14F-4D97-AF65-F5344CB8AC3E}">
        <p14:creationId xmlns:p14="http://schemas.microsoft.com/office/powerpoint/2010/main" val="3898427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39</a:t>
            </a:fld>
            <a:endParaRPr lang="en-IN"/>
          </a:p>
        </p:txBody>
      </p:sp>
    </p:spTree>
    <p:extLst>
      <p:ext uri="{BB962C8B-B14F-4D97-AF65-F5344CB8AC3E}">
        <p14:creationId xmlns:p14="http://schemas.microsoft.com/office/powerpoint/2010/main" val="1874917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40</a:t>
            </a:fld>
            <a:endParaRPr lang="en-IN"/>
          </a:p>
        </p:txBody>
      </p:sp>
    </p:spTree>
    <p:extLst>
      <p:ext uri="{BB962C8B-B14F-4D97-AF65-F5344CB8AC3E}">
        <p14:creationId xmlns:p14="http://schemas.microsoft.com/office/powerpoint/2010/main" val="228178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43</a:t>
            </a:fld>
            <a:endParaRPr lang="en-IN"/>
          </a:p>
        </p:txBody>
      </p:sp>
    </p:spTree>
    <p:extLst>
      <p:ext uri="{BB962C8B-B14F-4D97-AF65-F5344CB8AC3E}">
        <p14:creationId xmlns:p14="http://schemas.microsoft.com/office/powerpoint/2010/main" val="2968746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44</a:t>
            </a:fld>
            <a:endParaRPr lang="en-IN"/>
          </a:p>
        </p:txBody>
      </p:sp>
    </p:spTree>
    <p:extLst>
      <p:ext uri="{BB962C8B-B14F-4D97-AF65-F5344CB8AC3E}">
        <p14:creationId xmlns:p14="http://schemas.microsoft.com/office/powerpoint/2010/main" val="6258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4</a:t>
            </a:fld>
            <a:endParaRPr lang="en-IN"/>
          </a:p>
        </p:txBody>
      </p:sp>
    </p:spTree>
    <p:extLst>
      <p:ext uri="{BB962C8B-B14F-4D97-AF65-F5344CB8AC3E}">
        <p14:creationId xmlns:p14="http://schemas.microsoft.com/office/powerpoint/2010/main" val="1139647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5</a:t>
            </a:fld>
            <a:endParaRPr lang="en-IN"/>
          </a:p>
        </p:txBody>
      </p:sp>
    </p:spTree>
    <p:extLst>
      <p:ext uri="{BB962C8B-B14F-4D97-AF65-F5344CB8AC3E}">
        <p14:creationId xmlns:p14="http://schemas.microsoft.com/office/powerpoint/2010/main" val="177415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6</a:t>
            </a:fld>
            <a:endParaRPr lang="en-IN"/>
          </a:p>
        </p:txBody>
      </p:sp>
    </p:spTree>
    <p:extLst>
      <p:ext uri="{BB962C8B-B14F-4D97-AF65-F5344CB8AC3E}">
        <p14:creationId xmlns:p14="http://schemas.microsoft.com/office/powerpoint/2010/main" val="137732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7</a:t>
            </a:fld>
            <a:endParaRPr lang="en-IN"/>
          </a:p>
        </p:txBody>
      </p:sp>
    </p:spTree>
    <p:extLst>
      <p:ext uri="{BB962C8B-B14F-4D97-AF65-F5344CB8AC3E}">
        <p14:creationId xmlns:p14="http://schemas.microsoft.com/office/powerpoint/2010/main" val="3932690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8</a:t>
            </a:fld>
            <a:endParaRPr lang="en-IN"/>
          </a:p>
        </p:txBody>
      </p:sp>
    </p:spTree>
    <p:extLst>
      <p:ext uri="{BB962C8B-B14F-4D97-AF65-F5344CB8AC3E}">
        <p14:creationId xmlns:p14="http://schemas.microsoft.com/office/powerpoint/2010/main" val="3910671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1A1176-AE20-4C2B-9D9E-ADE77821AA3D}" type="slidenum">
              <a:rPr lang="en-IN" smtClean="0"/>
              <a:t>9</a:t>
            </a:fld>
            <a:endParaRPr lang="en-IN"/>
          </a:p>
        </p:txBody>
      </p:sp>
    </p:spTree>
    <p:extLst>
      <p:ext uri="{BB962C8B-B14F-4D97-AF65-F5344CB8AC3E}">
        <p14:creationId xmlns:p14="http://schemas.microsoft.com/office/powerpoint/2010/main" val="3534928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B0AD03-DDDF-41B3-8AF0-E37177801E95}"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1755975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41D2F8-7C22-4801-BB43-FB1409042D19}"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17319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B95FDA-E9A8-4C36-B346-2B158057033E}"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702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E82B57-AA67-4904-998D-FB19147B235B}"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101254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6E0FC9-4252-4ECC-B622-24AB86AAE7FD}"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54321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C1B1F4-3AE0-4915-B25B-4030C1126FAD}"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1376444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4D043A-9148-4BF9-8D8B-A9DD853141BF}"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398560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151912-0E34-4812-BCBA-15210810D1FE}"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349877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FA7B22-152E-452C-BAAA-8A701486D580}"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96786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372F1A-461B-4EAA-A8EF-5AB77699E9BF}" type="datetime1">
              <a:rPr lang="en-IN" smtClean="0"/>
              <a:t>27-03-2023</a:t>
            </a:fld>
            <a:endParaRPr lang="en-IN"/>
          </a:p>
        </p:txBody>
      </p:sp>
      <p:sp>
        <p:nvSpPr>
          <p:cNvPr id="5" name="Footer Placeholder 4"/>
          <p:cNvSpPr>
            <a:spLocks noGrp="1"/>
          </p:cNvSpPr>
          <p:nvPr>
            <p:ph type="ftr" sz="quarter" idx="11"/>
          </p:nvPr>
        </p:nvSpPr>
        <p:spPr/>
        <p:txBody>
          <a:bodyPr/>
          <a:lstStyle/>
          <a:p>
            <a:r>
              <a:rPr lang="fi-FI"/>
              <a:t>Parikshit Saha, IIT Kanpur</a:t>
            </a:r>
            <a:endParaRPr lang="en-IN"/>
          </a:p>
        </p:txBody>
      </p:sp>
      <p:sp>
        <p:nvSpPr>
          <p:cNvPr id="6" name="Slide Number Placeholder 5"/>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122023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36D574-24C9-4B1E-AC5B-64A4E8DB74E3}" type="datetime1">
              <a:rPr lang="en-IN" smtClean="0"/>
              <a:t>27-03-2023</a:t>
            </a:fld>
            <a:endParaRPr lang="en-IN"/>
          </a:p>
        </p:txBody>
      </p:sp>
      <p:sp>
        <p:nvSpPr>
          <p:cNvPr id="6" name="Footer Placeholder 5"/>
          <p:cNvSpPr>
            <a:spLocks noGrp="1"/>
          </p:cNvSpPr>
          <p:nvPr>
            <p:ph type="ftr" sz="quarter" idx="11"/>
          </p:nvPr>
        </p:nvSpPr>
        <p:spPr/>
        <p:txBody>
          <a:bodyPr/>
          <a:lstStyle/>
          <a:p>
            <a:r>
              <a:rPr lang="fi-FI"/>
              <a:t>Parikshit Saha, IIT Kanpur</a:t>
            </a:r>
            <a:endParaRPr lang="en-IN"/>
          </a:p>
        </p:txBody>
      </p:sp>
      <p:sp>
        <p:nvSpPr>
          <p:cNvPr id="7" name="Slide Number Placeholder 6"/>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128165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9FAC2A-58CF-4621-BA22-25BB429AFEE6}" type="datetime1">
              <a:rPr lang="en-IN" smtClean="0"/>
              <a:t>27-03-2023</a:t>
            </a:fld>
            <a:endParaRPr lang="en-IN"/>
          </a:p>
        </p:txBody>
      </p:sp>
      <p:sp>
        <p:nvSpPr>
          <p:cNvPr id="8" name="Footer Placeholder 7"/>
          <p:cNvSpPr>
            <a:spLocks noGrp="1"/>
          </p:cNvSpPr>
          <p:nvPr>
            <p:ph type="ftr" sz="quarter" idx="11"/>
          </p:nvPr>
        </p:nvSpPr>
        <p:spPr/>
        <p:txBody>
          <a:bodyPr/>
          <a:lstStyle/>
          <a:p>
            <a:r>
              <a:rPr lang="fi-FI"/>
              <a:t>Parikshit Saha, IIT Kanpur</a:t>
            </a:r>
            <a:endParaRPr lang="en-IN"/>
          </a:p>
        </p:txBody>
      </p:sp>
      <p:sp>
        <p:nvSpPr>
          <p:cNvPr id="9" name="Slide Number Placeholder 8"/>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117777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AA57B7-48CA-44AD-9FE5-B8CAAC37C1D6}" type="datetime1">
              <a:rPr lang="en-IN" smtClean="0"/>
              <a:t>27-03-2023</a:t>
            </a:fld>
            <a:endParaRPr lang="en-IN"/>
          </a:p>
        </p:txBody>
      </p:sp>
      <p:sp>
        <p:nvSpPr>
          <p:cNvPr id="4" name="Footer Placeholder 3"/>
          <p:cNvSpPr>
            <a:spLocks noGrp="1"/>
          </p:cNvSpPr>
          <p:nvPr>
            <p:ph type="ftr" sz="quarter" idx="11"/>
          </p:nvPr>
        </p:nvSpPr>
        <p:spPr/>
        <p:txBody>
          <a:bodyPr/>
          <a:lstStyle/>
          <a:p>
            <a:r>
              <a:rPr lang="fi-FI"/>
              <a:t>Parikshit Saha, IIT Kanpur</a:t>
            </a:r>
            <a:endParaRPr lang="en-IN"/>
          </a:p>
        </p:txBody>
      </p:sp>
      <p:sp>
        <p:nvSpPr>
          <p:cNvPr id="5" name="Slide Number Placeholder 4"/>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2168019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CD87F2-9110-4EF5-9A0E-67F3DD807E19}" type="datetime1">
              <a:rPr lang="en-IN" smtClean="0"/>
              <a:t>27-03-2023</a:t>
            </a:fld>
            <a:endParaRPr lang="en-IN"/>
          </a:p>
        </p:txBody>
      </p:sp>
      <p:sp>
        <p:nvSpPr>
          <p:cNvPr id="3" name="Footer Placeholder 2"/>
          <p:cNvSpPr>
            <a:spLocks noGrp="1"/>
          </p:cNvSpPr>
          <p:nvPr>
            <p:ph type="ftr" sz="quarter" idx="11"/>
          </p:nvPr>
        </p:nvSpPr>
        <p:spPr/>
        <p:txBody>
          <a:bodyPr/>
          <a:lstStyle/>
          <a:p>
            <a:r>
              <a:rPr lang="fi-FI"/>
              <a:t>Parikshit Saha, IIT Kanpur</a:t>
            </a:r>
            <a:endParaRPr lang="en-IN"/>
          </a:p>
        </p:txBody>
      </p:sp>
      <p:sp>
        <p:nvSpPr>
          <p:cNvPr id="4" name="Slide Number Placeholder 3"/>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3281285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120589-32FC-48A3-8E8D-1D479AB44FB1}" type="datetime1">
              <a:rPr lang="en-IN" smtClean="0"/>
              <a:t>27-03-2023</a:t>
            </a:fld>
            <a:endParaRPr lang="en-IN"/>
          </a:p>
        </p:txBody>
      </p:sp>
      <p:sp>
        <p:nvSpPr>
          <p:cNvPr id="6" name="Footer Placeholder 5"/>
          <p:cNvSpPr>
            <a:spLocks noGrp="1"/>
          </p:cNvSpPr>
          <p:nvPr>
            <p:ph type="ftr" sz="quarter" idx="11"/>
          </p:nvPr>
        </p:nvSpPr>
        <p:spPr/>
        <p:txBody>
          <a:bodyPr/>
          <a:lstStyle/>
          <a:p>
            <a:r>
              <a:rPr lang="fi-FI"/>
              <a:t>Parikshit Saha, IIT Kanpur</a:t>
            </a:r>
            <a:endParaRPr lang="en-IN"/>
          </a:p>
        </p:txBody>
      </p:sp>
      <p:sp>
        <p:nvSpPr>
          <p:cNvPr id="7" name="Slide Number Placeholder 6"/>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227473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779826-2458-4FBB-9C92-F0AB071B3274}" type="datetime1">
              <a:rPr lang="en-IN" smtClean="0"/>
              <a:t>27-03-2023</a:t>
            </a:fld>
            <a:endParaRPr lang="en-IN"/>
          </a:p>
        </p:txBody>
      </p:sp>
      <p:sp>
        <p:nvSpPr>
          <p:cNvPr id="6" name="Footer Placeholder 5"/>
          <p:cNvSpPr>
            <a:spLocks noGrp="1"/>
          </p:cNvSpPr>
          <p:nvPr>
            <p:ph type="ftr" sz="quarter" idx="11"/>
          </p:nvPr>
        </p:nvSpPr>
        <p:spPr/>
        <p:txBody>
          <a:bodyPr/>
          <a:lstStyle/>
          <a:p>
            <a:r>
              <a:rPr lang="fi-FI"/>
              <a:t>Parikshit Saha, IIT Kanpur</a:t>
            </a:r>
            <a:endParaRPr lang="en-IN"/>
          </a:p>
        </p:txBody>
      </p:sp>
      <p:sp>
        <p:nvSpPr>
          <p:cNvPr id="7" name="Slide Number Placeholder 6"/>
          <p:cNvSpPr>
            <a:spLocks noGrp="1"/>
          </p:cNvSpPr>
          <p:nvPr>
            <p:ph type="sldNum" sz="quarter" idx="12"/>
          </p:nvPr>
        </p:nvSpPr>
        <p:spPr/>
        <p:txBody>
          <a:bodyPr/>
          <a:lstStyle/>
          <a:p>
            <a:fld id="{27421DE6-4846-400D-B1D5-75E3CE04FAE7}" type="slidenum">
              <a:rPr lang="en-IN" smtClean="0"/>
              <a:t>‹#›</a:t>
            </a:fld>
            <a:endParaRPr lang="en-IN"/>
          </a:p>
        </p:txBody>
      </p:sp>
    </p:spTree>
    <p:extLst>
      <p:ext uri="{BB962C8B-B14F-4D97-AF65-F5344CB8AC3E}">
        <p14:creationId xmlns:p14="http://schemas.microsoft.com/office/powerpoint/2010/main" val="780934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89BE8D-950E-4B86-B8A7-31EDA2B7DAB6}" type="datetime1">
              <a:rPr lang="en-IN" smtClean="0"/>
              <a:t>27-03-2023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fi-FI"/>
              <a:t>Parikshit Saha, IIT Kanpur</a:t>
            </a:r>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7421DE6-4846-400D-B1D5-75E3CE04FAE7}" type="slidenum">
              <a:rPr lang="en-IN" smtClean="0"/>
              <a:t>‹#›</a:t>
            </a:fld>
            <a:endParaRPr lang="en-IN"/>
          </a:p>
        </p:txBody>
      </p:sp>
      <p:pic>
        <p:nvPicPr>
          <p:cNvPr id="9" name="Picture 8">
            <a:extLst>
              <a:ext uri="{FF2B5EF4-FFF2-40B4-BE49-F238E27FC236}">
                <a16:creationId xmlns:a16="http://schemas.microsoft.com/office/drawing/2014/main" id="{6DBCED5B-5BB5-4BAF-BBED-D7892FB5A634}"/>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272464" y="444701"/>
            <a:ext cx="1516020" cy="1485699"/>
          </a:xfrm>
          <a:prstGeom prst="rect">
            <a:avLst/>
          </a:prstGeom>
        </p:spPr>
      </p:pic>
      <p:sp>
        <p:nvSpPr>
          <p:cNvPr id="10" name="TextBox 9">
            <a:extLst>
              <a:ext uri="{FF2B5EF4-FFF2-40B4-BE49-F238E27FC236}">
                <a16:creationId xmlns:a16="http://schemas.microsoft.com/office/drawing/2014/main" id="{5B33DFAC-B679-4399-A9D3-B9F2519587BD}"/>
              </a:ext>
            </a:extLst>
          </p:cNvPr>
          <p:cNvSpPr txBox="1"/>
          <p:nvPr userDrawn="1"/>
        </p:nvSpPr>
        <p:spPr>
          <a:xfrm>
            <a:off x="10165539" y="5900758"/>
            <a:ext cx="1622945" cy="646331"/>
          </a:xfrm>
          <a:prstGeom prst="rect">
            <a:avLst/>
          </a:prstGeom>
          <a:noFill/>
        </p:spPr>
        <p:txBody>
          <a:bodyPr wrap="none" rtlCol="0">
            <a:spAutoFit/>
          </a:bodyPr>
          <a:lstStyle/>
          <a:p>
            <a:r>
              <a:rPr lang="en-IN" dirty="0"/>
              <a:t>Parikshit Saha</a:t>
            </a:r>
          </a:p>
          <a:p>
            <a:r>
              <a:rPr lang="en-IN" dirty="0"/>
              <a:t>IIT Kanpur</a:t>
            </a:r>
            <a:endParaRPr lang="en-US" dirty="0"/>
          </a:p>
        </p:txBody>
      </p:sp>
    </p:spTree>
    <p:extLst>
      <p:ext uri="{BB962C8B-B14F-4D97-AF65-F5344CB8AC3E}">
        <p14:creationId xmlns:p14="http://schemas.microsoft.com/office/powerpoint/2010/main" val="11963046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Microcontroller </a:t>
            </a:r>
          </a:p>
        </p:txBody>
      </p:sp>
      <p:sp>
        <p:nvSpPr>
          <p:cNvPr id="3" name="Subtitle 2"/>
          <p:cNvSpPr>
            <a:spLocks noGrp="1"/>
          </p:cNvSpPr>
          <p:nvPr>
            <p:ph type="subTitle" idx="1"/>
          </p:nvPr>
        </p:nvSpPr>
        <p:spPr/>
        <p:txBody>
          <a:bodyPr/>
          <a:lstStyle/>
          <a:p>
            <a:r>
              <a:rPr lang="en-IN" dirty="0"/>
              <a:t>By Parikshit Saha</a:t>
            </a:r>
          </a:p>
        </p:txBody>
      </p:sp>
    </p:spTree>
    <p:extLst>
      <p:ext uri="{BB962C8B-B14F-4D97-AF65-F5344CB8AC3E}">
        <p14:creationId xmlns:p14="http://schemas.microsoft.com/office/powerpoint/2010/main" val="1009907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Led blink Arduino Demo</a:t>
            </a:r>
          </a:p>
        </p:txBody>
      </p:sp>
      <p:pic>
        <p:nvPicPr>
          <p:cNvPr id="4" name="Picture 3">
            <a:extLst>
              <a:ext uri="{FF2B5EF4-FFF2-40B4-BE49-F238E27FC236}">
                <a16:creationId xmlns:a16="http://schemas.microsoft.com/office/drawing/2014/main" id="{7A7474D5-56F0-48A2-A72B-BF5AA603BB0D}"/>
              </a:ext>
            </a:extLst>
          </p:cNvPr>
          <p:cNvPicPr>
            <a:picLocks noChangeAspect="1"/>
          </p:cNvPicPr>
          <p:nvPr/>
        </p:nvPicPr>
        <p:blipFill>
          <a:blip r:embed="rId3"/>
          <a:stretch>
            <a:fillRect/>
          </a:stretch>
        </p:blipFill>
        <p:spPr>
          <a:xfrm>
            <a:off x="677334" y="2708920"/>
            <a:ext cx="3455417" cy="2059880"/>
          </a:xfrm>
          <a:prstGeom prst="rect">
            <a:avLst/>
          </a:prstGeom>
        </p:spPr>
      </p:pic>
    </p:spTree>
    <p:extLst>
      <p:ext uri="{BB962C8B-B14F-4D97-AF65-F5344CB8AC3E}">
        <p14:creationId xmlns:p14="http://schemas.microsoft.com/office/powerpoint/2010/main" val="1814889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dual </a:t>
            </a:r>
            <a:r>
              <a:rPr lang="en-IN" sz="3000" b="1" u="sng" dirty="0" err="1"/>
              <a:t>color</a:t>
            </a:r>
            <a:r>
              <a:rPr lang="en-IN" sz="3000" b="1" u="sng" dirty="0"/>
              <a:t> Led glow Arduino Demo</a:t>
            </a:r>
          </a:p>
        </p:txBody>
      </p:sp>
      <p:pic>
        <p:nvPicPr>
          <p:cNvPr id="4" name="Picture 3">
            <a:extLst>
              <a:ext uri="{FF2B5EF4-FFF2-40B4-BE49-F238E27FC236}">
                <a16:creationId xmlns:a16="http://schemas.microsoft.com/office/drawing/2014/main" id="{6402E7C4-1FAB-4C02-B0E9-1909C9FB8E8A}"/>
              </a:ext>
            </a:extLst>
          </p:cNvPr>
          <p:cNvPicPr>
            <a:picLocks noChangeAspect="1"/>
          </p:cNvPicPr>
          <p:nvPr/>
        </p:nvPicPr>
        <p:blipFill>
          <a:blip r:embed="rId3"/>
          <a:stretch>
            <a:fillRect/>
          </a:stretch>
        </p:blipFill>
        <p:spPr>
          <a:xfrm>
            <a:off x="677334" y="2564904"/>
            <a:ext cx="2611102" cy="3892603"/>
          </a:xfrm>
          <a:prstGeom prst="rect">
            <a:avLst/>
          </a:prstGeom>
        </p:spPr>
      </p:pic>
    </p:spTree>
    <p:extLst>
      <p:ext uri="{BB962C8B-B14F-4D97-AF65-F5344CB8AC3E}">
        <p14:creationId xmlns:p14="http://schemas.microsoft.com/office/powerpoint/2010/main" val="257236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Baud Rate &amp; Bit Rate</a:t>
            </a:r>
          </a:p>
        </p:txBody>
      </p:sp>
      <p:sp>
        <p:nvSpPr>
          <p:cNvPr id="3" name="Content Placeholder 2"/>
          <p:cNvSpPr>
            <a:spLocks noGrp="1"/>
          </p:cNvSpPr>
          <p:nvPr>
            <p:ph idx="1"/>
          </p:nvPr>
        </p:nvSpPr>
        <p:spPr/>
        <p:txBody>
          <a:bodyPr>
            <a:normAutofit/>
          </a:bodyPr>
          <a:lstStyle/>
          <a:p>
            <a:pPr algn="just"/>
            <a:r>
              <a:rPr lang="en-IN" sz="2000" dirty="0"/>
              <a:t>Baud- Changes of Signal per second</a:t>
            </a:r>
          </a:p>
          <a:p>
            <a:pPr algn="just"/>
            <a:r>
              <a:rPr lang="en-IN" sz="2000" dirty="0"/>
              <a:t>Bit Rate- Nos of bits sent per second  </a:t>
            </a:r>
          </a:p>
          <a:p>
            <a:pPr marL="0" indent="0" algn="just">
              <a:buNone/>
            </a:pPr>
            <a:endParaRPr lang="en-IN" sz="1400" dirty="0"/>
          </a:p>
          <a:p>
            <a:pPr algn="just"/>
            <a:endParaRPr lang="en-IN" sz="1400" dirty="0"/>
          </a:p>
        </p:txBody>
      </p:sp>
      <p:pic>
        <p:nvPicPr>
          <p:cNvPr id="4" name="Picture 3">
            <a:extLst>
              <a:ext uri="{FF2B5EF4-FFF2-40B4-BE49-F238E27FC236}">
                <a16:creationId xmlns:a16="http://schemas.microsoft.com/office/drawing/2014/main" id="{0DAE1700-4DCD-4F89-A925-C8EAFEA09EC0}"/>
              </a:ext>
            </a:extLst>
          </p:cNvPr>
          <p:cNvPicPr>
            <a:picLocks noChangeAspect="1"/>
          </p:cNvPicPr>
          <p:nvPr/>
        </p:nvPicPr>
        <p:blipFill rotWithShape="1">
          <a:blip r:embed="rId3"/>
          <a:srcRect l="14174" t="67198" r="13376" b="1302"/>
          <a:stretch/>
        </p:blipFill>
        <p:spPr>
          <a:xfrm>
            <a:off x="677334" y="3284984"/>
            <a:ext cx="6624736" cy="2160240"/>
          </a:xfrm>
          <a:prstGeom prst="rect">
            <a:avLst/>
          </a:prstGeom>
        </p:spPr>
      </p:pic>
    </p:spTree>
    <p:extLst>
      <p:ext uri="{BB962C8B-B14F-4D97-AF65-F5344CB8AC3E}">
        <p14:creationId xmlns:p14="http://schemas.microsoft.com/office/powerpoint/2010/main" val="270344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Serial Port Monitor</a:t>
            </a:r>
          </a:p>
        </p:txBody>
      </p:sp>
      <p:sp>
        <p:nvSpPr>
          <p:cNvPr id="3" name="Content Placeholder 2"/>
          <p:cNvSpPr>
            <a:spLocks noGrp="1"/>
          </p:cNvSpPr>
          <p:nvPr>
            <p:ph idx="1"/>
          </p:nvPr>
        </p:nvSpPr>
        <p:spPr/>
        <p:txBody>
          <a:bodyPr>
            <a:normAutofit/>
          </a:bodyPr>
          <a:lstStyle/>
          <a:p>
            <a:pPr algn="just"/>
            <a:r>
              <a:rPr lang="en-US" sz="1900" dirty="0" err="1"/>
              <a:t>Serial.begin</a:t>
            </a:r>
            <a:r>
              <a:rPr lang="en-US" sz="1900" dirty="0"/>
              <a:t>(speed)</a:t>
            </a:r>
          </a:p>
          <a:p>
            <a:pPr algn="just"/>
            <a:r>
              <a:rPr lang="en-US" sz="1900" dirty="0" err="1"/>
              <a:t>Serial.read</a:t>
            </a:r>
            <a:r>
              <a:rPr lang="en-US" sz="1900" dirty="0"/>
              <a:t>()</a:t>
            </a:r>
            <a:r>
              <a:rPr lang="en-IN" sz="1900" dirty="0"/>
              <a:t> </a:t>
            </a:r>
          </a:p>
          <a:p>
            <a:pPr algn="just"/>
            <a:r>
              <a:rPr lang="en-IN" sz="1900" dirty="0" err="1"/>
              <a:t>Serial.available</a:t>
            </a:r>
            <a:r>
              <a:rPr lang="en-IN" sz="1900" dirty="0"/>
              <a:t>()</a:t>
            </a:r>
          </a:p>
          <a:p>
            <a:pPr marL="0" indent="0" algn="just">
              <a:buNone/>
            </a:pPr>
            <a:endParaRPr lang="en-IN" sz="1900" dirty="0"/>
          </a:p>
          <a:p>
            <a:pPr algn="just"/>
            <a:endParaRPr lang="en-IN" sz="1900" dirty="0"/>
          </a:p>
        </p:txBody>
      </p:sp>
    </p:spTree>
    <p:extLst>
      <p:ext uri="{BB962C8B-B14F-4D97-AF65-F5344CB8AC3E}">
        <p14:creationId xmlns:p14="http://schemas.microsoft.com/office/powerpoint/2010/main" val="183730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Serial Port Demos</a:t>
            </a:r>
          </a:p>
        </p:txBody>
      </p:sp>
      <p:pic>
        <p:nvPicPr>
          <p:cNvPr id="4" name="Picture 3">
            <a:extLst>
              <a:ext uri="{FF2B5EF4-FFF2-40B4-BE49-F238E27FC236}">
                <a16:creationId xmlns:a16="http://schemas.microsoft.com/office/drawing/2014/main" id="{724A52E6-2E08-4987-8E57-8A7133D312F5}"/>
              </a:ext>
            </a:extLst>
          </p:cNvPr>
          <p:cNvPicPr>
            <a:picLocks noChangeAspect="1"/>
          </p:cNvPicPr>
          <p:nvPr/>
        </p:nvPicPr>
        <p:blipFill>
          <a:blip r:embed="rId3"/>
          <a:stretch>
            <a:fillRect/>
          </a:stretch>
        </p:blipFill>
        <p:spPr>
          <a:xfrm>
            <a:off x="677334" y="2132856"/>
            <a:ext cx="6667939" cy="3303835"/>
          </a:xfrm>
          <a:prstGeom prst="rect">
            <a:avLst/>
          </a:prstGeom>
        </p:spPr>
      </p:pic>
    </p:spTree>
    <p:extLst>
      <p:ext uri="{BB962C8B-B14F-4D97-AF65-F5344CB8AC3E}">
        <p14:creationId xmlns:p14="http://schemas.microsoft.com/office/powerpoint/2010/main" val="131689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What is PWM &amp; PWM Pin in Arduino?</a:t>
            </a:r>
          </a:p>
        </p:txBody>
      </p:sp>
      <p:pic>
        <p:nvPicPr>
          <p:cNvPr id="4" name="Picture 2">
            <a:extLst>
              <a:ext uri="{FF2B5EF4-FFF2-40B4-BE49-F238E27FC236}">
                <a16:creationId xmlns:a16="http://schemas.microsoft.com/office/drawing/2014/main" id="{8F3F282B-D760-49FC-8EFD-B986DEDF3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54" y="3560914"/>
            <a:ext cx="3278287" cy="240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4">
            <a:extLst>
              <a:ext uri="{FF2B5EF4-FFF2-40B4-BE49-F238E27FC236}">
                <a16:creationId xmlns:a16="http://schemas.microsoft.com/office/drawing/2014/main" id="{27CAAEA1-58A9-4283-A48E-0B7601EF92AC}"/>
              </a:ext>
            </a:extLst>
          </p:cNvPr>
          <p:cNvPicPr>
            <a:picLocks noChangeAspect="1"/>
          </p:cNvPicPr>
          <p:nvPr/>
        </p:nvPicPr>
        <p:blipFill>
          <a:blip r:embed="rId4"/>
          <a:stretch>
            <a:fillRect/>
          </a:stretch>
        </p:blipFill>
        <p:spPr>
          <a:xfrm>
            <a:off x="5303912" y="3212976"/>
            <a:ext cx="3670398" cy="3104108"/>
          </a:xfrm>
          <a:prstGeom prst="rect">
            <a:avLst/>
          </a:prstGeom>
        </p:spPr>
      </p:pic>
    </p:spTree>
    <p:extLst>
      <p:ext uri="{BB962C8B-B14F-4D97-AF65-F5344CB8AC3E}">
        <p14:creationId xmlns:p14="http://schemas.microsoft.com/office/powerpoint/2010/main" val="297439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Sensor Interfacing with Arduino</a:t>
            </a:r>
          </a:p>
        </p:txBody>
      </p:sp>
      <p:sp>
        <p:nvSpPr>
          <p:cNvPr id="3" name="Subtitle 2"/>
          <p:cNvSpPr>
            <a:spLocks noGrp="1"/>
          </p:cNvSpPr>
          <p:nvPr>
            <p:ph type="subTitle" idx="1"/>
          </p:nvPr>
        </p:nvSpPr>
        <p:spPr/>
        <p:txBody>
          <a:bodyPr/>
          <a:lstStyle/>
          <a:p>
            <a:r>
              <a:rPr lang="en-IN" dirty="0"/>
              <a:t>By Parikshit Saha</a:t>
            </a:r>
          </a:p>
        </p:txBody>
      </p:sp>
    </p:spTree>
    <p:extLst>
      <p:ext uri="{BB962C8B-B14F-4D97-AF65-F5344CB8AC3E}">
        <p14:creationId xmlns:p14="http://schemas.microsoft.com/office/powerpoint/2010/main" val="1367294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Sensor Interfacing</a:t>
            </a:r>
          </a:p>
        </p:txBody>
      </p:sp>
      <p:sp>
        <p:nvSpPr>
          <p:cNvPr id="3" name="Content Placeholder 2"/>
          <p:cNvSpPr>
            <a:spLocks noGrp="1"/>
          </p:cNvSpPr>
          <p:nvPr>
            <p:ph idx="1"/>
          </p:nvPr>
        </p:nvSpPr>
        <p:spPr/>
        <p:txBody>
          <a:bodyPr>
            <a:normAutofit/>
          </a:bodyPr>
          <a:lstStyle/>
          <a:p>
            <a:pPr algn="just"/>
            <a:r>
              <a:rPr lang="en-IN" sz="2000" dirty="0"/>
              <a:t>Sensors usually used to have 3 terminals </a:t>
            </a:r>
            <a:r>
              <a:rPr lang="en-IN" sz="2000" dirty="0" err="1"/>
              <a:t>Vcc</a:t>
            </a:r>
            <a:r>
              <a:rPr lang="en-IN" sz="2000" dirty="0"/>
              <a:t>, </a:t>
            </a:r>
            <a:r>
              <a:rPr lang="en-IN" sz="2000" dirty="0" err="1"/>
              <a:t>Gnd</a:t>
            </a:r>
            <a:r>
              <a:rPr lang="en-IN" sz="2000" dirty="0"/>
              <a:t> &amp; Signal (either digital or </a:t>
            </a:r>
            <a:r>
              <a:rPr lang="en-IN" sz="2000" dirty="0" err="1"/>
              <a:t>analog</a:t>
            </a:r>
            <a:r>
              <a:rPr lang="en-IN" sz="2000" dirty="0"/>
              <a:t>)</a:t>
            </a:r>
          </a:p>
          <a:p>
            <a:pPr algn="just"/>
            <a:r>
              <a:rPr lang="en-IN" sz="2000" dirty="0"/>
              <a:t>Some of the sensors used to have 4 terminals with facility of both digital as well as </a:t>
            </a:r>
            <a:r>
              <a:rPr lang="en-IN" sz="2000" dirty="0" err="1"/>
              <a:t>analog</a:t>
            </a:r>
            <a:r>
              <a:rPr lang="en-IN" sz="2000" dirty="0"/>
              <a:t> signal read.  </a:t>
            </a:r>
          </a:p>
          <a:p>
            <a:pPr marL="0" indent="0" algn="just">
              <a:buNone/>
            </a:pPr>
            <a:endParaRPr lang="en-IN" sz="1400" dirty="0"/>
          </a:p>
          <a:p>
            <a:pPr algn="just"/>
            <a:endParaRPr lang="en-IN" sz="1400" dirty="0"/>
          </a:p>
        </p:txBody>
      </p:sp>
    </p:spTree>
    <p:extLst>
      <p:ext uri="{BB962C8B-B14F-4D97-AF65-F5344CB8AC3E}">
        <p14:creationId xmlns:p14="http://schemas.microsoft.com/office/powerpoint/2010/main" val="92037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Hall Sensor Interfacing</a:t>
            </a:r>
          </a:p>
        </p:txBody>
      </p:sp>
      <p:pic>
        <p:nvPicPr>
          <p:cNvPr id="4" name="Picture 3">
            <a:extLst>
              <a:ext uri="{FF2B5EF4-FFF2-40B4-BE49-F238E27FC236}">
                <a16:creationId xmlns:a16="http://schemas.microsoft.com/office/drawing/2014/main" id="{FABF5321-2208-48A9-91FD-C6B68345F0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8008" y="2059355"/>
            <a:ext cx="2664296" cy="4306735"/>
          </a:xfrm>
          <a:prstGeom prst="rect">
            <a:avLst/>
          </a:prstGeom>
        </p:spPr>
      </p:pic>
      <p:pic>
        <p:nvPicPr>
          <p:cNvPr id="5" name="Picture 4">
            <a:extLst>
              <a:ext uri="{FF2B5EF4-FFF2-40B4-BE49-F238E27FC236}">
                <a16:creationId xmlns:a16="http://schemas.microsoft.com/office/drawing/2014/main" id="{B82421E6-606F-4839-BB44-7EB8B5381EB1}"/>
              </a:ext>
            </a:extLst>
          </p:cNvPr>
          <p:cNvPicPr>
            <a:picLocks noChangeAspect="1"/>
          </p:cNvPicPr>
          <p:nvPr/>
        </p:nvPicPr>
        <p:blipFill>
          <a:blip r:embed="rId4"/>
          <a:stretch>
            <a:fillRect/>
          </a:stretch>
        </p:blipFill>
        <p:spPr>
          <a:xfrm>
            <a:off x="672861" y="2059356"/>
            <a:ext cx="5256948" cy="2737796"/>
          </a:xfrm>
          <a:prstGeom prst="rect">
            <a:avLst/>
          </a:prstGeom>
        </p:spPr>
      </p:pic>
    </p:spTree>
    <p:extLst>
      <p:ext uri="{BB962C8B-B14F-4D97-AF65-F5344CB8AC3E}">
        <p14:creationId xmlns:p14="http://schemas.microsoft.com/office/powerpoint/2010/main" val="3484700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Tilt Switch Interfacing</a:t>
            </a:r>
          </a:p>
        </p:txBody>
      </p:sp>
      <p:pic>
        <p:nvPicPr>
          <p:cNvPr id="4" name="Picture 3">
            <a:extLst>
              <a:ext uri="{FF2B5EF4-FFF2-40B4-BE49-F238E27FC236}">
                <a16:creationId xmlns:a16="http://schemas.microsoft.com/office/drawing/2014/main" id="{FABF5321-2208-48A9-91FD-C6B68345F0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122925" y="2059356"/>
            <a:ext cx="2664296" cy="3169929"/>
          </a:xfrm>
          <a:prstGeom prst="rect">
            <a:avLst/>
          </a:prstGeom>
        </p:spPr>
      </p:pic>
      <p:pic>
        <p:nvPicPr>
          <p:cNvPr id="5" name="Picture 4">
            <a:extLst>
              <a:ext uri="{FF2B5EF4-FFF2-40B4-BE49-F238E27FC236}">
                <a16:creationId xmlns:a16="http://schemas.microsoft.com/office/drawing/2014/main" id="{B82421E6-606F-4839-BB44-7EB8B5381EB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11201" y="2059356"/>
            <a:ext cx="4980267" cy="2737796"/>
          </a:xfrm>
          <a:prstGeom prst="rect">
            <a:avLst/>
          </a:prstGeom>
        </p:spPr>
      </p:pic>
    </p:spTree>
    <p:extLst>
      <p:ext uri="{BB962C8B-B14F-4D97-AF65-F5344CB8AC3E}">
        <p14:creationId xmlns:p14="http://schemas.microsoft.com/office/powerpoint/2010/main" val="298867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What is Microcontroller?</a:t>
            </a:r>
          </a:p>
        </p:txBody>
      </p:sp>
      <p:sp>
        <p:nvSpPr>
          <p:cNvPr id="3" name="Content Placeholder 2"/>
          <p:cNvSpPr>
            <a:spLocks noGrp="1"/>
          </p:cNvSpPr>
          <p:nvPr>
            <p:ph idx="1"/>
          </p:nvPr>
        </p:nvSpPr>
        <p:spPr/>
        <p:txBody>
          <a:bodyPr>
            <a:normAutofit/>
          </a:bodyPr>
          <a:lstStyle/>
          <a:p>
            <a:pPr algn="just"/>
            <a:r>
              <a:rPr lang="en-US" sz="1900" dirty="0"/>
              <a:t>A microcontroller is basically a computer which is placed on a single integrated circuit chip. It consists of memory, a processor, as well as input-output interfaces. Microcontrollers are programmed to run a certain task, which means, if there is a need to change or enhance its functionality, one must install a new program on the chip.</a:t>
            </a:r>
          </a:p>
          <a:p>
            <a:pPr algn="just"/>
            <a:r>
              <a:rPr lang="en-IN" sz="1900" dirty="0"/>
              <a:t> </a:t>
            </a:r>
            <a:r>
              <a:rPr lang="en-US" sz="1900" dirty="0"/>
              <a:t>Microcontrollers can be found in a variety of everyday items: household appliances (e.g. microwave ovens, TV-sets), toys (Lego NXT, talking dolls), vehicles (cars, hoists), etc. Microcontrollers’ wide usage has been possible because they are easy to program and have a wide range of functionalities</a:t>
            </a:r>
            <a:endParaRPr lang="en-IN" sz="1900" dirty="0"/>
          </a:p>
        </p:txBody>
      </p:sp>
    </p:spTree>
    <p:extLst>
      <p:ext uri="{BB962C8B-B14F-4D97-AF65-F5344CB8AC3E}">
        <p14:creationId xmlns:p14="http://schemas.microsoft.com/office/powerpoint/2010/main" val="2992722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Motor Interfacing with Arduino</a:t>
            </a:r>
          </a:p>
        </p:txBody>
      </p:sp>
      <p:sp>
        <p:nvSpPr>
          <p:cNvPr id="3" name="Subtitle 2"/>
          <p:cNvSpPr>
            <a:spLocks noGrp="1"/>
          </p:cNvSpPr>
          <p:nvPr>
            <p:ph type="subTitle" idx="1"/>
          </p:nvPr>
        </p:nvSpPr>
        <p:spPr/>
        <p:txBody>
          <a:bodyPr/>
          <a:lstStyle/>
          <a:p>
            <a:r>
              <a:rPr lang="en-IN" dirty="0"/>
              <a:t>By Parikshit Saha</a:t>
            </a:r>
          </a:p>
        </p:txBody>
      </p:sp>
    </p:spTree>
    <p:extLst>
      <p:ext uri="{BB962C8B-B14F-4D97-AF65-F5344CB8AC3E}">
        <p14:creationId xmlns:p14="http://schemas.microsoft.com/office/powerpoint/2010/main" val="254343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Types of Motors</a:t>
            </a:r>
          </a:p>
        </p:txBody>
      </p:sp>
      <p:sp>
        <p:nvSpPr>
          <p:cNvPr id="3" name="Content Placeholder 2"/>
          <p:cNvSpPr>
            <a:spLocks noGrp="1"/>
          </p:cNvSpPr>
          <p:nvPr>
            <p:ph idx="1"/>
          </p:nvPr>
        </p:nvSpPr>
        <p:spPr/>
        <p:txBody>
          <a:bodyPr>
            <a:normAutofit/>
          </a:bodyPr>
          <a:lstStyle/>
          <a:p>
            <a:pPr algn="just"/>
            <a:r>
              <a:rPr lang="en-IN" sz="2000" dirty="0"/>
              <a:t>DC Motor</a:t>
            </a:r>
          </a:p>
          <a:p>
            <a:pPr algn="just"/>
            <a:r>
              <a:rPr lang="en-IN" sz="2000" dirty="0"/>
              <a:t>Servo Motor</a:t>
            </a:r>
          </a:p>
          <a:p>
            <a:pPr algn="just"/>
            <a:r>
              <a:rPr lang="en-IN" sz="2000" dirty="0"/>
              <a:t>Stepper Motor </a:t>
            </a:r>
          </a:p>
          <a:p>
            <a:pPr marL="0" indent="0" algn="just">
              <a:buNone/>
            </a:pPr>
            <a:endParaRPr lang="en-IN" sz="1400" dirty="0"/>
          </a:p>
          <a:p>
            <a:pPr algn="just"/>
            <a:endParaRPr lang="en-IN" sz="1400" dirty="0"/>
          </a:p>
        </p:txBody>
      </p:sp>
    </p:spTree>
    <p:extLst>
      <p:ext uri="{BB962C8B-B14F-4D97-AF65-F5344CB8AC3E}">
        <p14:creationId xmlns:p14="http://schemas.microsoft.com/office/powerpoint/2010/main" val="1630368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DC Motor Interfacing</a:t>
            </a:r>
          </a:p>
        </p:txBody>
      </p:sp>
      <p:sp>
        <p:nvSpPr>
          <p:cNvPr id="3" name="Content Placeholder 2"/>
          <p:cNvSpPr>
            <a:spLocks noGrp="1"/>
          </p:cNvSpPr>
          <p:nvPr>
            <p:ph idx="1"/>
          </p:nvPr>
        </p:nvSpPr>
        <p:spPr/>
        <p:txBody>
          <a:bodyPr>
            <a:normAutofit/>
          </a:bodyPr>
          <a:lstStyle/>
          <a:p>
            <a:pPr algn="just"/>
            <a:r>
              <a:rPr lang="en-IN" sz="1900" dirty="0"/>
              <a:t>Dc Motor have two terminals </a:t>
            </a:r>
            <a:r>
              <a:rPr lang="en-IN" sz="1900" dirty="0" err="1"/>
              <a:t>vcc</a:t>
            </a:r>
            <a:r>
              <a:rPr lang="en-IN" sz="1900" dirty="0"/>
              <a:t> &amp; </a:t>
            </a:r>
            <a:r>
              <a:rPr lang="en-IN" sz="1900" dirty="0" err="1"/>
              <a:t>gnd</a:t>
            </a:r>
            <a:r>
              <a:rPr lang="en-IN" sz="1900" dirty="0"/>
              <a:t> </a:t>
            </a:r>
          </a:p>
          <a:p>
            <a:pPr algn="just"/>
            <a:r>
              <a:rPr lang="en-IN" sz="1900" dirty="0"/>
              <a:t>Arduino directly can provide only 40mA of current within an max of 5V output which is insufficient to rotate the motor. So we need a specific type of circuit known as Motor Driver to drive the motor.</a:t>
            </a:r>
          </a:p>
          <a:p>
            <a:pPr algn="just"/>
            <a:r>
              <a:rPr lang="en-IN" sz="1900" dirty="0"/>
              <a:t>Some Dc Motor also has a higher V-I requirement based on torque of operation. (600mA, 4.5V to 36V)</a:t>
            </a:r>
          </a:p>
          <a:p>
            <a:pPr algn="just"/>
            <a:r>
              <a:rPr lang="en-IN" sz="1900" dirty="0"/>
              <a:t>H-bridge circuit is used. </a:t>
            </a:r>
          </a:p>
          <a:p>
            <a:pPr algn="just"/>
            <a:r>
              <a:rPr lang="en-IN" sz="1900" dirty="0"/>
              <a:t>Different types of H-bridge circuits are L293, L293D, L298</a:t>
            </a:r>
          </a:p>
          <a:p>
            <a:pPr algn="just"/>
            <a:r>
              <a:rPr lang="en-IN" sz="1900" dirty="0"/>
              <a:t>Some Advanced level H-bridge circuits are VNH2SP30, VNH5019 have the higher voltage- current motor driving capabilities. </a:t>
            </a:r>
          </a:p>
          <a:p>
            <a:pPr marL="0" indent="0" algn="just">
              <a:buNone/>
            </a:pPr>
            <a:endParaRPr lang="en-IN" sz="1900" dirty="0"/>
          </a:p>
          <a:p>
            <a:pPr algn="just"/>
            <a:endParaRPr lang="en-IN" sz="1900" dirty="0"/>
          </a:p>
        </p:txBody>
      </p:sp>
    </p:spTree>
    <p:extLst>
      <p:ext uri="{BB962C8B-B14F-4D97-AF65-F5344CB8AC3E}">
        <p14:creationId xmlns:p14="http://schemas.microsoft.com/office/powerpoint/2010/main" val="691411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DC Motor Interfacing (contd.)</a:t>
            </a:r>
          </a:p>
        </p:txBody>
      </p:sp>
      <p:sp>
        <p:nvSpPr>
          <p:cNvPr id="3" name="Content Placeholder 2"/>
          <p:cNvSpPr>
            <a:spLocks noGrp="1"/>
          </p:cNvSpPr>
          <p:nvPr>
            <p:ph idx="1"/>
          </p:nvPr>
        </p:nvSpPr>
        <p:spPr/>
        <p:txBody>
          <a:bodyPr>
            <a:normAutofit/>
          </a:bodyPr>
          <a:lstStyle/>
          <a:p>
            <a:pPr algn="just"/>
            <a:r>
              <a:rPr lang="en-IN" sz="2000" dirty="0" err="1"/>
              <a:t>fhgfation</a:t>
            </a:r>
            <a:r>
              <a:rPr lang="en-IN" sz="2000" dirty="0"/>
              <a:t> </a:t>
            </a:r>
          </a:p>
          <a:p>
            <a:pPr marL="0" indent="0" algn="just">
              <a:buNone/>
            </a:pPr>
            <a:endParaRPr lang="en-IN" sz="1400" dirty="0"/>
          </a:p>
          <a:p>
            <a:pPr algn="just"/>
            <a:endParaRPr lang="en-IN" sz="1400" dirty="0"/>
          </a:p>
        </p:txBody>
      </p:sp>
      <p:pic>
        <p:nvPicPr>
          <p:cNvPr id="5" name="Picture 4">
            <a:extLst>
              <a:ext uri="{FF2B5EF4-FFF2-40B4-BE49-F238E27FC236}">
                <a16:creationId xmlns:a16="http://schemas.microsoft.com/office/drawing/2014/main" id="{A5DAF14B-1AA0-4DC0-B2ED-8DE6564E5309}"/>
              </a:ext>
            </a:extLst>
          </p:cNvPr>
          <p:cNvPicPr>
            <a:picLocks noChangeAspect="1"/>
          </p:cNvPicPr>
          <p:nvPr/>
        </p:nvPicPr>
        <p:blipFill>
          <a:blip r:embed="rId3"/>
          <a:stretch>
            <a:fillRect/>
          </a:stretch>
        </p:blipFill>
        <p:spPr>
          <a:xfrm>
            <a:off x="681593" y="1930400"/>
            <a:ext cx="7443192" cy="3963500"/>
          </a:xfrm>
          <a:prstGeom prst="rect">
            <a:avLst/>
          </a:prstGeom>
        </p:spPr>
      </p:pic>
    </p:spTree>
    <p:extLst>
      <p:ext uri="{BB962C8B-B14F-4D97-AF65-F5344CB8AC3E}">
        <p14:creationId xmlns:p14="http://schemas.microsoft.com/office/powerpoint/2010/main" val="3797682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What is Servo Motor?</a:t>
            </a:r>
          </a:p>
        </p:txBody>
      </p:sp>
      <p:sp>
        <p:nvSpPr>
          <p:cNvPr id="3" name="Content Placeholder 2"/>
          <p:cNvSpPr>
            <a:spLocks noGrp="1"/>
          </p:cNvSpPr>
          <p:nvPr>
            <p:ph idx="1"/>
          </p:nvPr>
        </p:nvSpPr>
        <p:spPr/>
        <p:txBody>
          <a:bodyPr>
            <a:normAutofit/>
          </a:bodyPr>
          <a:lstStyle/>
          <a:p>
            <a:pPr algn="just"/>
            <a:r>
              <a:rPr lang="en-IN" sz="2000" dirty="0"/>
              <a:t>3 Wire terminals </a:t>
            </a:r>
            <a:r>
              <a:rPr lang="en-IN" sz="2000" dirty="0" err="1"/>
              <a:t>vcc</a:t>
            </a:r>
            <a:r>
              <a:rPr lang="en-IN" sz="2000" dirty="0"/>
              <a:t>, </a:t>
            </a:r>
            <a:r>
              <a:rPr lang="en-IN" sz="2000" dirty="0" err="1"/>
              <a:t>gnd</a:t>
            </a:r>
            <a:r>
              <a:rPr lang="en-IN" sz="2000" dirty="0"/>
              <a:t> &amp; signal</a:t>
            </a:r>
          </a:p>
          <a:p>
            <a:pPr algn="just"/>
            <a:r>
              <a:rPr lang="en-IN" sz="2000" dirty="0"/>
              <a:t>In signal terminal we feed angle of rotation in degree while using directly ‘</a:t>
            </a:r>
            <a:r>
              <a:rPr lang="en-IN" sz="2000" dirty="0" err="1"/>
              <a:t>servo.h</a:t>
            </a:r>
            <a:r>
              <a:rPr lang="en-IN" sz="2000" dirty="0"/>
              <a:t>’ Arduino library </a:t>
            </a:r>
          </a:p>
          <a:p>
            <a:pPr algn="just"/>
            <a:r>
              <a:rPr lang="en-IN" sz="2000" dirty="0"/>
              <a:t>Internally Dc Motor + Potentiometer</a:t>
            </a:r>
          </a:p>
          <a:p>
            <a:pPr marL="0" indent="0" algn="just">
              <a:buNone/>
            </a:pPr>
            <a:endParaRPr lang="en-IN" sz="1400" dirty="0"/>
          </a:p>
          <a:p>
            <a:pPr algn="just"/>
            <a:endParaRPr lang="en-IN" sz="1400" dirty="0"/>
          </a:p>
        </p:txBody>
      </p:sp>
      <p:pic>
        <p:nvPicPr>
          <p:cNvPr id="6" name="Picture 5">
            <a:extLst>
              <a:ext uri="{FF2B5EF4-FFF2-40B4-BE49-F238E27FC236}">
                <a16:creationId xmlns:a16="http://schemas.microsoft.com/office/drawing/2014/main" id="{A4FAE0C6-7357-40AB-803D-E95C1B6E575B}"/>
              </a:ext>
            </a:extLst>
          </p:cNvPr>
          <p:cNvPicPr>
            <a:picLocks noChangeAspect="1"/>
          </p:cNvPicPr>
          <p:nvPr/>
        </p:nvPicPr>
        <p:blipFill>
          <a:blip r:embed="rId3"/>
          <a:stretch>
            <a:fillRect/>
          </a:stretch>
        </p:blipFill>
        <p:spPr>
          <a:xfrm>
            <a:off x="4799856" y="4041449"/>
            <a:ext cx="4415813" cy="2483895"/>
          </a:xfrm>
          <a:prstGeom prst="rect">
            <a:avLst/>
          </a:prstGeom>
        </p:spPr>
      </p:pic>
    </p:spTree>
    <p:extLst>
      <p:ext uri="{BB962C8B-B14F-4D97-AF65-F5344CB8AC3E}">
        <p14:creationId xmlns:p14="http://schemas.microsoft.com/office/powerpoint/2010/main" val="222177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Servo Motor Interfacing (from library function)</a:t>
            </a:r>
          </a:p>
        </p:txBody>
      </p:sp>
      <p:pic>
        <p:nvPicPr>
          <p:cNvPr id="4" name="Picture 3">
            <a:extLst>
              <a:ext uri="{FF2B5EF4-FFF2-40B4-BE49-F238E27FC236}">
                <a16:creationId xmlns:a16="http://schemas.microsoft.com/office/drawing/2014/main" id="{8AA09304-3580-4539-87BA-C095B0E06E07}"/>
              </a:ext>
            </a:extLst>
          </p:cNvPr>
          <p:cNvPicPr>
            <a:picLocks noChangeAspect="1"/>
          </p:cNvPicPr>
          <p:nvPr/>
        </p:nvPicPr>
        <p:blipFill>
          <a:blip r:embed="rId3"/>
          <a:stretch>
            <a:fillRect/>
          </a:stretch>
        </p:blipFill>
        <p:spPr>
          <a:xfrm>
            <a:off x="677334" y="2582644"/>
            <a:ext cx="6426778" cy="3719882"/>
          </a:xfrm>
          <a:prstGeom prst="rect">
            <a:avLst/>
          </a:prstGeom>
        </p:spPr>
      </p:pic>
    </p:spTree>
    <p:extLst>
      <p:ext uri="{BB962C8B-B14F-4D97-AF65-F5344CB8AC3E}">
        <p14:creationId xmlns:p14="http://schemas.microsoft.com/office/powerpoint/2010/main" val="381048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Servo Motor Interfacing (building from scratch)</a:t>
            </a:r>
          </a:p>
        </p:txBody>
      </p:sp>
      <p:pic>
        <p:nvPicPr>
          <p:cNvPr id="4" name="Picture 3">
            <a:extLst>
              <a:ext uri="{FF2B5EF4-FFF2-40B4-BE49-F238E27FC236}">
                <a16:creationId xmlns:a16="http://schemas.microsoft.com/office/drawing/2014/main" id="{EDAEA26E-C813-47F9-AB39-29B90C288D20}"/>
              </a:ext>
            </a:extLst>
          </p:cNvPr>
          <p:cNvPicPr>
            <a:picLocks noChangeAspect="1"/>
          </p:cNvPicPr>
          <p:nvPr/>
        </p:nvPicPr>
        <p:blipFill>
          <a:blip r:embed="rId3"/>
          <a:stretch>
            <a:fillRect/>
          </a:stretch>
        </p:blipFill>
        <p:spPr>
          <a:xfrm>
            <a:off x="677334" y="3140968"/>
            <a:ext cx="4698586" cy="1733895"/>
          </a:xfrm>
          <a:prstGeom prst="rect">
            <a:avLst/>
          </a:prstGeom>
        </p:spPr>
      </p:pic>
      <p:pic>
        <p:nvPicPr>
          <p:cNvPr id="5" name="Picture 4" descr="pulse_code">
            <a:extLst>
              <a:ext uri="{FF2B5EF4-FFF2-40B4-BE49-F238E27FC236}">
                <a16:creationId xmlns:a16="http://schemas.microsoft.com/office/drawing/2014/main" id="{F1ED9779-6DAD-43EF-BB8A-E23D77D37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649" y="3140968"/>
            <a:ext cx="3771936" cy="26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3780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Limitation &amp; Solution to Overcome</a:t>
            </a:r>
          </a:p>
        </p:txBody>
      </p:sp>
      <p:sp>
        <p:nvSpPr>
          <p:cNvPr id="3" name="Content Placeholder 2"/>
          <p:cNvSpPr>
            <a:spLocks noGrp="1"/>
          </p:cNvSpPr>
          <p:nvPr>
            <p:ph idx="1"/>
          </p:nvPr>
        </p:nvSpPr>
        <p:spPr/>
        <p:txBody>
          <a:bodyPr>
            <a:normAutofit/>
          </a:bodyPr>
          <a:lstStyle/>
          <a:p>
            <a:pPr algn="just"/>
            <a:r>
              <a:rPr lang="en-IN" sz="1900" dirty="0"/>
              <a:t>High Torque Servo Motor Interfacing- </a:t>
            </a:r>
          </a:p>
          <a:p>
            <a:pPr algn="just"/>
            <a:r>
              <a:rPr lang="en-IN" sz="1900" dirty="0"/>
              <a:t>Direct Arduino I-O Pins can feed only 40mA of Current which is insufficient to rotate high torque servo motors (like mostly used MG995 Servo needs 170mA of current).</a:t>
            </a:r>
          </a:p>
          <a:p>
            <a:pPr algn="just"/>
            <a:r>
              <a:rPr lang="en-IN" sz="1900" dirty="0"/>
              <a:t>Generally High Voltage Input used to give high amount of current but as our servo motors are used to have a specific limited voltage of operation (like 5V for MG995 Servo), we use Step Down transformer circuit in between &amp; connect +</a:t>
            </a:r>
            <a:r>
              <a:rPr lang="en-IN" sz="1900" dirty="0" err="1"/>
              <a:t>Vcc</a:t>
            </a:r>
            <a:r>
              <a:rPr lang="en-IN" sz="1900" dirty="0"/>
              <a:t> &amp; GND terminal of the output with the servo directly while only the signal pin is feed from the Arduino.</a:t>
            </a:r>
            <a:br>
              <a:rPr lang="en-IN" sz="1900" dirty="0"/>
            </a:br>
            <a:r>
              <a:rPr lang="en-IN" sz="1900" dirty="0"/>
              <a:t>(N.B.- Common Ground between Arduino &amp; Step Down Output is required)</a:t>
            </a:r>
          </a:p>
          <a:p>
            <a:pPr marL="0" indent="0" algn="just">
              <a:buNone/>
            </a:pPr>
            <a:endParaRPr lang="en-IN" sz="1900" dirty="0"/>
          </a:p>
          <a:p>
            <a:pPr algn="just"/>
            <a:endParaRPr lang="en-IN" sz="1900" dirty="0"/>
          </a:p>
        </p:txBody>
      </p:sp>
    </p:spTree>
    <p:extLst>
      <p:ext uri="{BB962C8B-B14F-4D97-AF65-F5344CB8AC3E}">
        <p14:creationId xmlns:p14="http://schemas.microsoft.com/office/powerpoint/2010/main" val="1137123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DC Motor with Encoder</a:t>
            </a:r>
          </a:p>
        </p:txBody>
      </p:sp>
      <p:sp>
        <p:nvSpPr>
          <p:cNvPr id="3" name="Subtitle 2"/>
          <p:cNvSpPr>
            <a:spLocks noGrp="1"/>
          </p:cNvSpPr>
          <p:nvPr>
            <p:ph type="subTitle" idx="1"/>
          </p:nvPr>
        </p:nvSpPr>
        <p:spPr/>
        <p:txBody>
          <a:bodyPr/>
          <a:lstStyle/>
          <a:p>
            <a:r>
              <a:rPr lang="en-IN" dirty="0"/>
              <a:t>By Parikshit Saha</a:t>
            </a:r>
          </a:p>
        </p:txBody>
      </p:sp>
    </p:spTree>
    <p:extLst>
      <p:ext uri="{BB962C8B-B14F-4D97-AF65-F5344CB8AC3E}">
        <p14:creationId xmlns:p14="http://schemas.microsoft.com/office/powerpoint/2010/main" val="3773910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What is Encoder? </a:t>
            </a:r>
          </a:p>
        </p:txBody>
      </p:sp>
      <p:sp>
        <p:nvSpPr>
          <p:cNvPr id="3" name="Content Placeholder 2"/>
          <p:cNvSpPr>
            <a:spLocks noGrp="1"/>
          </p:cNvSpPr>
          <p:nvPr>
            <p:ph idx="1"/>
          </p:nvPr>
        </p:nvSpPr>
        <p:spPr/>
        <p:txBody>
          <a:bodyPr>
            <a:normAutofit/>
          </a:bodyPr>
          <a:lstStyle/>
          <a:p>
            <a:pPr algn="just"/>
            <a:r>
              <a:rPr lang="en-IN" sz="2000" dirty="0"/>
              <a:t>DC Motor has only two terminal </a:t>
            </a:r>
            <a:r>
              <a:rPr lang="en-IN" sz="2000" dirty="0" err="1"/>
              <a:t>Vcc</a:t>
            </a:r>
            <a:r>
              <a:rPr lang="en-IN" sz="2000" dirty="0"/>
              <a:t> &amp; Gnd. So it’s impossible to control it’s movement or track it’s movement. Encoder helps us to resolve this issue.</a:t>
            </a:r>
          </a:p>
          <a:p>
            <a:pPr algn="just"/>
            <a:r>
              <a:rPr lang="en-IN" sz="2000" dirty="0"/>
              <a:t>Encoder is basically consists of an circular disk with specifically encoded pattern &amp; an </a:t>
            </a:r>
            <a:r>
              <a:rPr lang="en-IN" sz="2000" dirty="0" err="1"/>
              <a:t>ir</a:t>
            </a:r>
            <a:r>
              <a:rPr lang="en-IN" sz="2000" dirty="0"/>
              <a:t> transmitter-receiver block.</a:t>
            </a:r>
          </a:p>
          <a:p>
            <a:pPr algn="just"/>
            <a:r>
              <a:rPr lang="en-IN" sz="2000" dirty="0"/>
              <a:t>Slots within the encoded pattern disk indicated the resolution of the encoder.</a:t>
            </a:r>
          </a:p>
          <a:p>
            <a:pPr algn="just"/>
            <a:r>
              <a:rPr lang="en-IN" sz="2000" dirty="0"/>
              <a:t>When the </a:t>
            </a:r>
            <a:r>
              <a:rPr lang="en-IN" sz="2000" dirty="0" err="1"/>
              <a:t>ir</a:t>
            </a:r>
            <a:r>
              <a:rPr lang="en-IN" sz="2000" dirty="0"/>
              <a:t> is blocked by encoder disk no signal is received by </a:t>
            </a:r>
            <a:r>
              <a:rPr lang="en-IN" sz="2000" dirty="0" err="1"/>
              <a:t>rx</a:t>
            </a:r>
            <a:r>
              <a:rPr lang="en-IN" sz="2000" dirty="0"/>
              <a:t> terminal &amp; </a:t>
            </a:r>
            <a:r>
              <a:rPr lang="en-IN" sz="2000" dirty="0" err="1"/>
              <a:t>viceversa</a:t>
            </a:r>
            <a:r>
              <a:rPr lang="en-IN" sz="2000" dirty="0"/>
              <a:t>.</a:t>
            </a:r>
          </a:p>
        </p:txBody>
      </p:sp>
      <p:pic>
        <p:nvPicPr>
          <p:cNvPr id="5" name="Picture 4">
            <a:extLst>
              <a:ext uri="{FF2B5EF4-FFF2-40B4-BE49-F238E27FC236}">
                <a16:creationId xmlns:a16="http://schemas.microsoft.com/office/drawing/2014/main" id="{A847DF8A-9111-4408-ABDB-E34F1A910436}"/>
              </a:ext>
            </a:extLst>
          </p:cNvPr>
          <p:cNvPicPr>
            <a:picLocks noChangeAspect="1"/>
          </p:cNvPicPr>
          <p:nvPr/>
        </p:nvPicPr>
        <p:blipFill>
          <a:blip r:embed="rId3"/>
          <a:stretch>
            <a:fillRect/>
          </a:stretch>
        </p:blipFill>
        <p:spPr>
          <a:xfrm>
            <a:off x="6442158" y="5071503"/>
            <a:ext cx="1481038" cy="1296144"/>
          </a:xfrm>
          <a:prstGeom prst="rect">
            <a:avLst/>
          </a:prstGeom>
        </p:spPr>
      </p:pic>
      <p:pic>
        <p:nvPicPr>
          <p:cNvPr id="6" name="Picture 5">
            <a:extLst>
              <a:ext uri="{FF2B5EF4-FFF2-40B4-BE49-F238E27FC236}">
                <a16:creationId xmlns:a16="http://schemas.microsoft.com/office/drawing/2014/main" id="{AC3DAC76-67EC-4082-98DF-1D47239BBC08}"/>
              </a:ext>
            </a:extLst>
          </p:cNvPr>
          <p:cNvPicPr>
            <a:picLocks noChangeAspect="1"/>
          </p:cNvPicPr>
          <p:nvPr/>
        </p:nvPicPr>
        <p:blipFill>
          <a:blip r:embed="rId4"/>
          <a:stretch>
            <a:fillRect/>
          </a:stretch>
        </p:blipFill>
        <p:spPr>
          <a:xfrm>
            <a:off x="7896200" y="5085184"/>
            <a:ext cx="1228904" cy="1189579"/>
          </a:xfrm>
          <a:prstGeom prst="rect">
            <a:avLst/>
          </a:prstGeom>
        </p:spPr>
      </p:pic>
    </p:spTree>
    <p:extLst>
      <p:ext uri="{BB962C8B-B14F-4D97-AF65-F5344CB8AC3E}">
        <p14:creationId xmlns:p14="http://schemas.microsoft.com/office/powerpoint/2010/main" val="3921867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What is Arduino? </a:t>
            </a:r>
          </a:p>
        </p:txBody>
      </p:sp>
      <p:sp>
        <p:nvSpPr>
          <p:cNvPr id="3" name="Content Placeholder 2"/>
          <p:cNvSpPr>
            <a:spLocks noGrp="1"/>
          </p:cNvSpPr>
          <p:nvPr>
            <p:ph idx="1"/>
          </p:nvPr>
        </p:nvSpPr>
        <p:spPr/>
        <p:txBody>
          <a:bodyPr>
            <a:normAutofit/>
          </a:bodyPr>
          <a:lstStyle/>
          <a:p>
            <a:pPr algn="just"/>
            <a:r>
              <a:rPr lang="en-US" sz="1900" dirty="0"/>
              <a:t>Arduino is open-source hardware which consists of ATMEL microcontroller based programmable circuit board and a easy to use Software IDE (Integrated Development Environment) that runs on your computer.</a:t>
            </a:r>
            <a:endParaRPr lang="en-IN" sz="1900" dirty="0"/>
          </a:p>
        </p:txBody>
      </p:sp>
      <p:pic>
        <p:nvPicPr>
          <p:cNvPr id="1026" name="Picture 2" descr="Image result for arduino">
            <a:extLst>
              <a:ext uri="{FF2B5EF4-FFF2-40B4-BE49-F238E27FC236}">
                <a16:creationId xmlns:a16="http://schemas.microsoft.com/office/drawing/2014/main" id="{70C1927A-4689-4B79-B781-B37B050D4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572" y="3107290"/>
            <a:ext cx="3912096" cy="293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44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Encoder ON-OFF Demo</a:t>
            </a:r>
          </a:p>
        </p:txBody>
      </p:sp>
      <p:sp>
        <p:nvSpPr>
          <p:cNvPr id="3" name="Content Placeholder 2"/>
          <p:cNvSpPr>
            <a:spLocks noGrp="1"/>
          </p:cNvSpPr>
          <p:nvPr>
            <p:ph idx="1"/>
          </p:nvPr>
        </p:nvSpPr>
        <p:spPr/>
        <p:txBody>
          <a:bodyPr>
            <a:normAutofit/>
          </a:bodyPr>
          <a:lstStyle/>
          <a:p>
            <a:pPr algn="just"/>
            <a:r>
              <a:rPr lang="en-IN" sz="2000" dirty="0" err="1"/>
              <a:t>fhgfation</a:t>
            </a:r>
            <a:r>
              <a:rPr lang="en-IN" sz="2000" dirty="0"/>
              <a:t> </a:t>
            </a:r>
          </a:p>
          <a:p>
            <a:pPr marL="0" indent="0" algn="just">
              <a:buNone/>
            </a:pPr>
            <a:endParaRPr lang="en-IN" sz="1400" dirty="0"/>
          </a:p>
          <a:p>
            <a:pPr algn="just"/>
            <a:endParaRPr lang="en-IN" sz="1400" dirty="0"/>
          </a:p>
        </p:txBody>
      </p:sp>
      <p:pic>
        <p:nvPicPr>
          <p:cNvPr id="4" name="Picture 3">
            <a:extLst>
              <a:ext uri="{FF2B5EF4-FFF2-40B4-BE49-F238E27FC236}">
                <a16:creationId xmlns:a16="http://schemas.microsoft.com/office/drawing/2014/main" id="{83B952AA-4FA6-4963-B06A-D1BE6D24F894}"/>
              </a:ext>
            </a:extLst>
          </p:cNvPr>
          <p:cNvPicPr>
            <a:picLocks noChangeAspect="1"/>
          </p:cNvPicPr>
          <p:nvPr/>
        </p:nvPicPr>
        <p:blipFill>
          <a:blip r:embed="rId3"/>
          <a:stretch>
            <a:fillRect/>
          </a:stretch>
        </p:blipFill>
        <p:spPr>
          <a:xfrm>
            <a:off x="677334" y="2160589"/>
            <a:ext cx="3529384" cy="3436045"/>
          </a:xfrm>
          <a:prstGeom prst="rect">
            <a:avLst/>
          </a:prstGeom>
        </p:spPr>
      </p:pic>
    </p:spTree>
    <p:extLst>
      <p:ext uri="{BB962C8B-B14F-4D97-AF65-F5344CB8AC3E}">
        <p14:creationId xmlns:p14="http://schemas.microsoft.com/office/powerpoint/2010/main" val="13210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Encoder Counter Demo</a:t>
            </a:r>
          </a:p>
        </p:txBody>
      </p:sp>
      <p:sp>
        <p:nvSpPr>
          <p:cNvPr id="3" name="Content Placeholder 2"/>
          <p:cNvSpPr>
            <a:spLocks noGrp="1"/>
          </p:cNvSpPr>
          <p:nvPr>
            <p:ph idx="1"/>
          </p:nvPr>
        </p:nvSpPr>
        <p:spPr/>
        <p:txBody>
          <a:bodyPr>
            <a:normAutofit/>
          </a:bodyPr>
          <a:lstStyle/>
          <a:p>
            <a:pPr algn="just"/>
            <a:r>
              <a:rPr lang="en-IN" sz="2000" dirty="0" err="1"/>
              <a:t>fhgfation</a:t>
            </a:r>
            <a:r>
              <a:rPr lang="en-IN" sz="2000" dirty="0"/>
              <a:t> </a:t>
            </a:r>
          </a:p>
          <a:p>
            <a:pPr marL="0" indent="0" algn="just">
              <a:buNone/>
            </a:pPr>
            <a:endParaRPr lang="en-IN" sz="1400" dirty="0"/>
          </a:p>
          <a:p>
            <a:pPr algn="just"/>
            <a:endParaRPr lang="en-IN" sz="1400" dirty="0"/>
          </a:p>
        </p:txBody>
      </p:sp>
      <p:pic>
        <p:nvPicPr>
          <p:cNvPr id="4" name="Picture 3">
            <a:extLst>
              <a:ext uri="{FF2B5EF4-FFF2-40B4-BE49-F238E27FC236}">
                <a16:creationId xmlns:a16="http://schemas.microsoft.com/office/drawing/2014/main" id="{A916F80B-98B2-4A1C-98E2-EFA37F5084CF}"/>
              </a:ext>
            </a:extLst>
          </p:cNvPr>
          <p:cNvPicPr>
            <a:picLocks noChangeAspect="1"/>
          </p:cNvPicPr>
          <p:nvPr/>
        </p:nvPicPr>
        <p:blipFill>
          <a:blip r:embed="rId3"/>
          <a:stretch>
            <a:fillRect/>
          </a:stretch>
        </p:blipFill>
        <p:spPr>
          <a:xfrm>
            <a:off x="677334" y="2160589"/>
            <a:ext cx="3341962" cy="3843020"/>
          </a:xfrm>
          <a:prstGeom prst="rect">
            <a:avLst/>
          </a:prstGeom>
        </p:spPr>
      </p:pic>
    </p:spTree>
    <p:extLst>
      <p:ext uri="{BB962C8B-B14F-4D97-AF65-F5344CB8AC3E}">
        <p14:creationId xmlns:p14="http://schemas.microsoft.com/office/powerpoint/2010/main" val="16735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Limitation &amp; Solution to overcome it</a:t>
            </a:r>
          </a:p>
        </p:txBody>
      </p:sp>
      <p:sp>
        <p:nvSpPr>
          <p:cNvPr id="3" name="Content Placeholder 2"/>
          <p:cNvSpPr>
            <a:spLocks noGrp="1"/>
          </p:cNvSpPr>
          <p:nvPr>
            <p:ph idx="1"/>
          </p:nvPr>
        </p:nvSpPr>
        <p:spPr/>
        <p:txBody>
          <a:bodyPr>
            <a:normAutofit/>
          </a:bodyPr>
          <a:lstStyle/>
          <a:p>
            <a:pPr algn="just"/>
            <a:r>
              <a:rPr lang="en-IN" sz="1900" dirty="0"/>
              <a:t>Availability of limited no of Analog &amp; Digital Pins with Arduino Uno</a:t>
            </a:r>
          </a:p>
          <a:p>
            <a:pPr algn="just"/>
            <a:r>
              <a:rPr lang="en-IN" sz="1900" dirty="0"/>
              <a:t>Lower Specific Speed of Operation</a:t>
            </a:r>
          </a:p>
          <a:p>
            <a:pPr algn="just"/>
            <a:r>
              <a:rPr lang="en-IN" sz="1900" dirty="0"/>
              <a:t>Go for advanced version of Arduino like Arduino Mega which has more </a:t>
            </a:r>
            <a:r>
              <a:rPr lang="en-IN" sz="1900" dirty="0" err="1"/>
              <a:t>nos</a:t>
            </a:r>
            <a:r>
              <a:rPr lang="en-IN" sz="1900" dirty="0"/>
              <a:t> of I-O Pins</a:t>
            </a:r>
          </a:p>
          <a:p>
            <a:pPr algn="just"/>
            <a:r>
              <a:rPr lang="en-IN" sz="1900" dirty="0"/>
              <a:t>Use of Higher Processing Speed Arduino Variants Microcontroller Boards</a:t>
            </a:r>
          </a:p>
          <a:p>
            <a:pPr algn="just"/>
            <a:r>
              <a:rPr lang="en-IN" sz="1900" dirty="0"/>
              <a:t>Most of the Variant optional Boards (ex. NODE32 MCU) can also be program using Arduino IDE. </a:t>
            </a:r>
          </a:p>
        </p:txBody>
      </p:sp>
    </p:spTree>
    <p:extLst>
      <p:ext uri="{BB962C8B-B14F-4D97-AF65-F5344CB8AC3E}">
        <p14:creationId xmlns:p14="http://schemas.microsoft.com/office/powerpoint/2010/main" val="2765437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Stepper Motor Interfacing</a:t>
            </a:r>
          </a:p>
        </p:txBody>
      </p:sp>
      <p:sp>
        <p:nvSpPr>
          <p:cNvPr id="3" name="Subtitle 2"/>
          <p:cNvSpPr>
            <a:spLocks noGrp="1"/>
          </p:cNvSpPr>
          <p:nvPr>
            <p:ph type="subTitle" idx="1"/>
          </p:nvPr>
        </p:nvSpPr>
        <p:spPr/>
        <p:txBody>
          <a:bodyPr/>
          <a:lstStyle/>
          <a:p>
            <a:r>
              <a:rPr lang="en-IN" dirty="0"/>
              <a:t>By Parikshit Saha</a:t>
            </a:r>
          </a:p>
        </p:txBody>
      </p:sp>
    </p:spTree>
    <p:extLst>
      <p:ext uri="{BB962C8B-B14F-4D97-AF65-F5344CB8AC3E}">
        <p14:creationId xmlns:p14="http://schemas.microsoft.com/office/powerpoint/2010/main" val="1361696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What is a Stepper Motor?</a:t>
            </a:r>
            <a:br>
              <a:rPr lang="en-IN" sz="3000" b="1" u="sng" dirty="0"/>
            </a:br>
            <a:r>
              <a:rPr lang="en-IN" sz="3000" b="1" u="sng" dirty="0"/>
              <a:t>Why Stepper Motor? </a:t>
            </a:r>
          </a:p>
        </p:txBody>
      </p:sp>
      <p:pic>
        <p:nvPicPr>
          <p:cNvPr id="4" name="Picture 3">
            <a:extLst>
              <a:ext uri="{FF2B5EF4-FFF2-40B4-BE49-F238E27FC236}">
                <a16:creationId xmlns:a16="http://schemas.microsoft.com/office/drawing/2014/main" id="{99FF258D-F568-5CF0-27E5-D111FE9BF43D}"/>
              </a:ext>
            </a:extLst>
          </p:cNvPr>
          <p:cNvPicPr>
            <a:picLocks noChangeAspect="1"/>
          </p:cNvPicPr>
          <p:nvPr/>
        </p:nvPicPr>
        <p:blipFill rotWithShape="1">
          <a:blip r:embed="rId3"/>
          <a:srcRect t="12201"/>
          <a:stretch/>
        </p:blipFill>
        <p:spPr>
          <a:xfrm>
            <a:off x="1343472" y="1745432"/>
            <a:ext cx="7627122" cy="5112568"/>
          </a:xfrm>
          <a:prstGeom prst="rect">
            <a:avLst/>
          </a:prstGeom>
        </p:spPr>
      </p:pic>
    </p:spTree>
    <p:extLst>
      <p:ext uri="{BB962C8B-B14F-4D97-AF65-F5344CB8AC3E}">
        <p14:creationId xmlns:p14="http://schemas.microsoft.com/office/powerpoint/2010/main" val="193049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What is a Stepper Motor?</a:t>
            </a:r>
            <a:br>
              <a:rPr lang="en-IN" sz="3000" b="1" u="sng" dirty="0"/>
            </a:br>
            <a:r>
              <a:rPr lang="en-IN" sz="3000" b="1" u="sng" dirty="0"/>
              <a:t>Why Stepper Motor? </a:t>
            </a:r>
          </a:p>
        </p:txBody>
      </p:sp>
      <p:pic>
        <p:nvPicPr>
          <p:cNvPr id="1026" name="Picture 2" descr="Stepper Motor Steps">
            <a:extLst>
              <a:ext uri="{FF2B5EF4-FFF2-40B4-BE49-F238E27FC236}">
                <a16:creationId xmlns:a16="http://schemas.microsoft.com/office/drawing/2014/main" id="{29D30BAE-16F0-EF9E-D267-85558E2EAF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300"/>
          <a:stretch/>
        </p:blipFill>
        <p:spPr bwMode="auto">
          <a:xfrm>
            <a:off x="1271464" y="1657577"/>
            <a:ext cx="7722917" cy="5200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577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ll step one and two phase ON">
            <a:extLst>
              <a:ext uri="{FF2B5EF4-FFF2-40B4-BE49-F238E27FC236}">
                <a16:creationId xmlns:a16="http://schemas.microsoft.com/office/drawing/2014/main" id="{883C3A0A-54D2-CD52-E851-78B17D338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32" y="2070890"/>
            <a:ext cx="5807968" cy="34073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lf step excitation">
            <a:extLst>
              <a:ext uri="{FF2B5EF4-FFF2-40B4-BE49-F238E27FC236}">
                <a16:creationId xmlns:a16="http://schemas.microsoft.com/office/drawing/2014/main" id="{026562AF-6793-6318-8265-932659C82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0935" y="2060848"/>
            <a:ext cx="5807968" cy="340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043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Clock Generator Circuit using NE555 Timer IC</a:t>
            </a:r>
          </a:p>
        </p:txBody>
      </p:sp>
      <p:pic>
        <p:nvPicPr>
          <p:cNvPr id="4" name="Picture 3">
            <a:extLst>
              <a:ext uri="{FF2B5EF4-FFF2-40B4-BE49-F238E27FC236}">
                <a16:creationId xmlns:a16="http://schemas.microsoft.com/office/drawing/2014/main" id="{849D9C7E-EE50-AB57-3E18-9FEC8AA3AD38}"/>
              </a:ext>
            </a:extLst>
          </p:cNvPr>
          <p:cNvPicPr>
            <a:picLocks noChangeAspect="1"/>
          </p:cNvPicPr>
          <p:nvPr/>
        </p:nvPicPr>
        <p:blipFill>
          <a:blip r:embed="rId3"/>
          <a:stretch>
            <a:fillRect/>
          </a:stretch>
        </p:blipFill>
        <p:spPr>
          <a:xfrm>
            <a:off x="1038302" y="1837161"/>
            <a:ext cx="4450643" cy="3868859"/>
          </a:xfrm>
          <a:prstGeom prst="rect">
            <a:avLst/>
          </a:prstGeom>
        </p:spPr>
      </p:pic>
      <p:pic>
        <p:nvPicPr>
          <p:cNvPr id="11" name="Picture 10">
            <a:extLst>
              <a:ext uri="{FF2B5EF4-FFF2-40B4-BE49-F238E27FC236}">
                <a16:creationId xmlns:a16="http://schemas.microsoft.com/office/drawing/2014/main" id="{D1C66B81-3973-63A7-9D20-62BF91A28308}"/>
              </a:ext>
            </a:extLst>
          </p:cNvPr>
          <p:cNvPicPr>
            <a:picLocks noChangeAspect="1"/>
          </p:cNvPicPr>
          <p:nvPr/>
        </p:nvPicPr>
        <p:blipFill>
          <a:blip r:embed="rId4"/>
          <a:stretch>
            <a:fillRect/>
          </a:stretch>
        </p:blipFill>
        <p:spPr>
          <a:xfrm>
            <a:off x="5879976" y="1918270"/>
            <a:ext cx="4111352" cy="3654535"/>
          </a:xfrm>
          <a:prstGeom prst="rect">
            <a:avLst/>
          </a:prstGeom>
        </p:spPr>
      </p:pic>
    </p:spTree>
    <p:extLst>
      <p:ext uri="{BB962C8B-B14F-4D97-AF65-F5344CB8AC3E}">
        <p14:creationId xmlns:p14="http://schemas.microsoft.com/office/powerpoint/2010/main" val="538455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JK Flipflop</a:t>
            </a:r>
          </a:p>
        </p:txBody>
      </p:sp>
      <p:pic>
        <p:nvPicPr>
          <p:cNvPr id="2050" name="Picture 2" descr="JK Flip-Flop Explained | Race Around Condition in JK Flip-Flop | JK  Flip-Flop Truth Table, Excitation table and Timing Diagram - ALL ABOUT  ELECTRONICS">
            <a:extLst>
              <a:ext uri="{FF2B5EF4-FFF2-40B4-BE49-F238E27FC236}">
                <a16:creationId xmlns:a16="http://schemas.microsoft.com/office/drawing/2014/main" id="{8CD51987-FD08-2313-C47F-AE60886F4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2067142"/>
            <a:ext cx="7704856" cy="272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76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Stepper Motor Driver Circuit</a:t>
            </a:r>
          </a:p>
        </p:txBody>
      </p:sp>
      <p:pic>
        <p:nvPicPr>
          <p:cNvPr id="7" name="Picture 6">
            <a:extLst>
              <a:ext uri="{FF2B5EF4-FFF2-40B4-BE49-F238E27FC236}">
                <a16:creationId xmlns:a16="http://schemas.microsoft.com/office/drawing/2014/main" id="{E6627F45-0717-86D1-9554-741C5F6F1F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815" t="8081" r="16291" b="12122"/>
          <a:stretch/>
        </p:blipFill>
        <p:spPr>
          <a:xfrm rot="5400000">
            <a:off x="2551089" y="308964"/>
            <a:ext cx="4849159" cy="7488832"/>
          </a:xfrm>
          <a:prstGeom prst="rect">
            <a:avLst/>
          </a:prstGeom>
        </p:spPr>
      </p:pic>
    </p:spTree>
    <p:extLst>
      <p:ext uri="{BB962C8B-B14F-4D97-AF65-F5344CB8AC3E}">
        <p14:creationId xmlns:p14="http://schemas.microsoft.com/office/powerpoint/2010/main" val="3221410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Basic features of Arduino UNO</a:t>
            </a:r>
          </a:p>
        </p:txBody>
      </p:sp>
      <p:pic>
        <p:nvPicPr>
          <p:cNvPr id="9" name="Picture 3">
            <a:extLst>
              <a:ext uri="{FF2B5EF4-FFF2-40B4-BE49-F238E27FC236}">
                <a16:creationId xmlns:a16="http://schemas.microsoft.com/office/drawing/2014/main" id="{FE66B8E3-5678-419A-92D8-9E210FA58881}"/>
              </a:ext>
            </a:extLst>
          </p:cNvPr>
          <p:cNvPicPr>
            <a:picLocks noChangeAspect="1"/>
          </p:cNvPicPr>
          <p:nvPr/>
        </p:nvPicPr>
        <p:blipFill>
          <a:blip r:embed="rId3">
            <a:extLst>
              <a:ext uri="{28A0092B-C50C-407E-A947-70E740481C1C}">
                <a14:useLocalDpi xmlns:a14="http://schemas.microsoft.com/office/drawing/2010/main" val="0"/>
              </a:ext>
            </a:extLst>
          </a:blip>
          <a:srcRect l="10805" t="16129" r="13782" b="15054"/>
          <a:stretch>
            <a:fillRect/>
          </a:stretch>
        </p:blipFill>
        <p:spPr bwMode="auto">
          <a:xfrm rot="5400000">
            <a:off x="7084431" y="2554492"/>
            <a:ext cx="3994993" cy="28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Content Placeholder 3">
            <a:extLst>
              <a:ext uri="{FF2B5EF4-FFF2-40B4-BE49-F238E27FC236}">
                <a16:creationId xmlns:a16="http://schemas.microsoft.com/office/drawing/2014/main" id="{BDC57120-436D-4553-8526-449FAA01DAD9}"/>
              </a:ext>
            </a:extLst>
          </p:cNvPr>
          <p:cNvGraphicFramePr>
            <a:graphicFrameLocks/>
          </p:cNvGraphicFramePr>
          <p:nvPr>
            <p:extLst>
              <p:ext uri="{D42A27DB-BD31-4B8C-83A1-F6EECF244321}">
                <p14:modId xmlns:p14="http://schemas.microsoft.com/office/powerpoint/2010/main" val="3082898181"/>
              </p:ext>
            </p:extLst>
          </p:nvPr>
        </p:nvGraphicFramePr>
        <p:xfrm>
          <a:off x="677334" y="1700808"/>
          <a:ext cx="6930834" cy="4510872"/>
        </p:xfrm>
        <a:graphic>
          <a:graphicData uri="http://schemas.openxmlformats.org/drawingml/2006/table">
            <a:tbl>
              <a:tblPr firstRow="1" bandRow="1">
                <a:tableStyleId>{5C22544A-7EE6-4342-B048-85BDC9FD1C3A}</a:tableStyleId>
              </a:tblPr>
              <a:tblGrid>
                <a:gridCol w="2531680">
                  <a:extLst>
                    <a:ext uri="{9D8B030D-6E8A-4147-A177-3AD203B41FA5}">
                      <a16:colId xmlns:a16="http://schemas.microsoft.com/office/drawing/2014/main" val="20000"/>
                    </a:ext>
                  </a:extLst>
                </a:gridCol>
                <a:gridCol w="4399154">
                  <a:extLst>
                    <a:ext uri="{9D8B030D-6E8A-4147-A177-3AD203B41FA5}">
                      <a16:colId xmlns:a16="http://schemas.microsoft.com/office/drawing/2014/main" val="20001"/>
                    </a:ext>
                  </a:extLst>
                </a:gridCol>
              </a:tblGrid>
              <a:tr h="296924">
                <a:tc>
                  <a:txBody>
                    <a:bodyPr/>
                    <a:lstStyle/>
                    <a:p>
                      <a:pPr algn="l"/>
                      <a:r>
                        <a:rPr lang="en-US" sz="1600" dirty="0"/>
                        <a:t>Microcontroller</a:t>
                      </a:r>
                    </a:p>
                  </a:txBody>
                  <a:tcPr marT="45713" marB="45713" anchor="ctr"/>
                </a:tc>
                <a:tc>
                  <a:txBody>
                    <a:bodyPr/>
                    <a:lstStyle/>
                    <a:p>
                      <a:pPr algn="l"/>
                      <a:r>
                        <a:rPr lang="en-US" sz="1600" dirty="0"/>
                        <a:t>ATmega168/328</a:t>
                      </a:r>
                    </a:p>
                  </a:txBody>
                  <a:tcPr marT="45713" marB="45713" anchor="ctr"/>
                </a:tc>
                <a:extLst>
                  <a:ext uri="{0D108BD9-81ED-4DB2-BD59-A6C34878D82A}">
                    <a16:rowId xmlns:a16="http://schemas.microsoft.com/office/drawing/2014/main" val="10000"/>
                  </a:ext>
                </a:extLst>
              </a:tr>
              <a:tr h="296924">
                <a:tc>
                  <a:txBody>
                    <a:bodyPr/>
                    <a:lstStyle/>
                    <a:p>
                      <a:pPr algn="l"/>
                      <a:r>
                        <a:rPr lang="en-US" sz="1600" dirty="0"/>
                        <a:t>Operating Voltage</a:t>
                      </a:r>
                    </a:p>
                  </a:txBody>
                  <a:tcPr marT="45713" marB="45713" anchor="ctr"/>
                </a:tc>
                <a:tc>
                  <a:txBody>
                    <a:bodyPr/>
                    <a:lstStyle/>
                    <a:p>
                      <a:pPr algn="l"/>
                      <a:r>
                        <a:rPr lang="en-US" sz="1600" dirty="0"/>
                        <a:t>5V</a:t>
                      </a:r>
                    </a:p>
                  </a:txBody>
                  <a:tcPr marT="45713" marB="45713" anchor="ctr"/>
                </a:tc>
                <a:extLst>
                  <a:ext uri="{0D108BD9-81ED-4DB2-BD59-A6C34878D82A}">
                    <a16:rowId xmlns:a16="http://schemas.microsoft.com/office/drawing/2014/main" val="10001"/>
                  </a:ext>
                </a:extLst>
              </a:tr>
              <a:tr h="512878">
                <a:tc>
                  <a:txBody>
                    <a:bodyPr/>
                    <a:lstStyle/>
                    <a:p>
                      <a:pPr algn="l"/>
                      <a:r>
                        <a:rPr lang="en-US" sz="1600" dirty="0"/>
                        <a:t>Input Voltage (recommended)</a:t>
                      </a:r>
                    </a:p>
                  </a:txBody>
                  <a:tcPr marT="45713" marB="45713" anchor="ctr"/>
                </a:tc>
                <a:tc>
                  <a:txBody>
                    <a:bodyPr/>
                    <a:lstStyle/>
                    <a:p>
                      <a:pPr algn="l"/>
                      <a:r>
                        <a:rPr lang="en-US" sz="1600" dirty="0"/>
                        <a:t>7-12V</a:t>
                      </a:r>
                    </a:p>
                  </a:txBody>
                  <a:tcPr marT="45713" marB="45713" anchor="ctr"/>
                </a:tc>
                <a:extLst>
                  <a:ext uri="{0D108BD9-81ED-4DB2-BD59-A6C34878D82A}">
                    <a16:rowId xmlns:a16="http://schemas.microsoft.com/office/drawing/2014/main" val="10002"/>
                  </a:ext>
                </a:extLst>
              </a:tr>
              <a:tr h="296924">
                <a:tc>
                  <a:txBody>
                    <a:bodyPr/>
                    <a:lstStyle/>
                    <a:p>
                      <a:pPr algn="l"/>
                      <a:r>
                        <a:rPr lang="en-US" sz="1600" dirty="0"/>
                        <a:t>Input Voltage (limits)</a:t>
                      </a:r>
                    </a:p>
                  </a:txBody>
                  <a:tcPr marT="45713" marB="45713" anchor="ctr"/>
                </a:tc>
                <a:tc>
                  <a:txBody>
                    <a:bodyPr/>
                    <a:lstStyle/>
                    <a:p>
                      <a:pPr algn="l"/>
                      <a:r>
                        <a:rPr lang="en-US" sz="1600"/>
                        <a:t>6-20V</a:t>
                      </a:r>
                    </a:p>
                  </a:txBody>
                  <a:tcPr marT="45713" marB="45713" anchor="ctr"/>
                </a:tc>
                <a:extLst>
                  <a:ext uri="{0D108BD9-81ED-4DB2-BD59-A6C34878D82A}">
                    <a16:rowId xmlns:a16="http://schemas.microsoft.com/office/drawing/2014/main" val="10003"/>
                  </a:ext>
                </a:extLst>
              </a:tr>
              <a:tr h="296924">
                <a:tc>
                  <a:txBody>
                    <a:bodyPr/>
                    <a:lstStyle/>
                    <a:p>
                      <a:pPr algn="l"/>
                      <a:r>
                        <a:rPr lang="en-US" sz="1600"/>
                        <a:t>Digital I/O Pins</a:t>
                      </a:r>
                    </a:p>
                  </a:txBody>
                  <a:tcPr marT="45713" marB="45713" anchor="ctr"/>
                </a:tc>
                <a:tc>
                  <a:txBody>
                    <a:bodyPr/>
                    <a:lstStyle/>
                    <a:p>
                      <a:pPr algn="l"/>
                      <a:r>
                        <a:rPr lang="en-US" sz="1600"/>
                        <a:t>14 (of which 6 provide PWM output)</a:t>
                      </a:r>
                    </a:p>
                  </a:txBody>
                  <a:tcPr marT="45713" marB="45713" anchor="ctr"/>
                </a:tc>
                <a:extLst>
                  <a:ext uri="{0D108BD9-81ED-4DB2-BD59-A6C34878D82A}">
                    <a16:rowId xmlns:a16="http://schemas.microsoft.com/office/drawing/2014/main" val="10004"/>
                  </a:ext>
                </a:extLst>
              </a:tr>
              <a:tr h="296924">
                <a:tc>
                  <a:txBody>
                    <a:bodyPr/>
                    <a:lstStyle/>
                    <a:p>
                      <a:pPr algn="l"/>
                      <a:r>
                        <a:rPr lang="en-US" sz="1600"/>
                        <a:t>Analog Input Pins</a:t>
                      </a:r>
                    </a:p>
                  </a:txBody>
                  <a:tcPr marT="45713" marB="45713" anchor="ctr"/>
                </a:tc>
                <a:tc>
                  <a:txBody>
                    <a:bodyPr/>
                    <a:lstStyle/>
                    <a:p>
                      <a:pPr algn="l"/>
                      <a:r>
                        <a:rPr lang="en-US" sz="1600" dirty="0"/>
                        <a:t>6</a:t>
                      </a:r>
                    </a:p>
                  </a:txBody>
                  <a:tcPr marT="45713" marB="45713" anchor="ctr"/>
                </a:tc>
                <a:extLst>
                  <a:ext uri="{0D108BD9-81ED-4DB2-BD59-A6C34878D82A}">
                    <a16:rowId xmlns:a16="http://schemas.microsoft.com/office/drawing/2014/main" val="10005"/>
                  </a:ext>
                </a:extLst>
              </a:tr>
              <a:tr h="296924">
                <a:tc>
                  <a:txBody>
                    <a:bodyPr/>
                    <a:lstStyle/>
                    <a:p>
                      <a:pPr algn="l"/>
                      <a:r>
                        <a:rPr lang="it-IT" sz="1600"/>
                        <a:t>DC Current per I/O Pin</a:t>
                      </a:r>
                    </a:p>
                  </a:txBody>
                  <a:tcPr marT="45713" marB="45713" anchor="ctr"/>
                </a:tc>
                <a:tc>
                  <a:txBody>
                    <a:bodyPr/>
                    <a:lstStyle/>
                    <a:p>
                      <a:pPr algn="l"/>
                      <a:r>
                        <a:rPr lang="en-US" sz="1600" dirty="0"/>
                        <a:t>40 </a:t>
                      </a:r>
                      <a:r>
                        <a:rPr lang="en-US" sz="1600" dirty="0" err="1"/>
                        <a:t>mA</a:t>
                      </a:r>
                      <a:endParaRPr lang="en-US" sz="1600" dirty="0"/>
                    </a:p>
                  </a:txBody>
                  <a:tcPr marT="45713" marB="45713" anchor="ctr"/>
                </a:tc>
                <a:extLst>
                  <a:ext uri="{0D108BD9-81ED-4DB2-BD59-A6C34878D82A}">
                    <a16:rowId xmlns:a16="http://schemas.microsoft.com/office/drawing/2014/main" val="10006"/>
                  </a:ext>
                </a:extLst>
              </a:tr>
              <a:tr h="296924">
                <a:tc>
                  <a:txBody>
                    <a:bodyPr/>
                    <a:lstStyle/>
                    <a:p>
                      <a:pPr algn="l"/>
                      <a:r>
                        <a:rPr lang="en-US" sz="1600"/>
                        <a:t>DC Current for 3.3V Pin</a:t>
                      </a:r>
                    </a:p>
                  </a:txBody>
                  <a:tcPr marT="45713" marB="45713" anchor="ctr"/>
                </a:tc>
                <a:tc>
                  <a:txBody>
                    <a:bodyPr/>
                    <a:lstStyle/>
                    <a:p>
                      <a:pPr algn="l"/>
                      <a:r>
                        <a:rPr lang="en-US" sz="1600" dirty="0"/>
                        <a:t>50 </a:t>
                      </a:r>
                      <a:r>
                        <a:rPr lang="en-US" sz="1600" dirty="0" err="1"/>
                        <a:t>mA</a:t>
                      </a:r>
                      <a:endParaRPr lang="en-US" sz="1600" dirty="0"/>
                    </a:p>
                  </a:txBody>
                  <a:tcPr marT="45713" marB="45713" anchor="ctr"/>
                </a:tc>
                <a:extLst>
                  <a:ext uri="{0D108BD9-81ED-4DB2-BD59-A6C34878D82A}">
                    <a16:rowId xmlns:a16="http://schemas.microsoft.com/office/drawing/2014/main" val="10007"/>
                  </a:ext>
                </a:extLst>
              </a:tr>
              <a:tr h="512878">
                <a:tc>
                  <a:txBody>
                    <a:bodyPr/>
                    <a:lstStyle/>
                    <a:p>
                      <a:pPr algn="l"/>
                      <a:r>
                        <a:rPr lang="en-US" sz="1600"/>
                        <a:t>Flash Memory</a:t>
                      </a:r>
                    </a:p>
                  </a:txBody>
                  <a:tcPr marT="45713" marB="45713" anchor="ctr"/>
                </a:tc>
                <a:tc>
                  <a:txBody>
                    <a:bodyPr/>
                    <a:lstStyle/>
                    <a:p>
                      <a:pPr algn="l"/>
                      <a:r>
                        <a:rPr lang="en-US" sz="1600" dirty="0"/>
                        <a:t>16 KB (ATmega168) or 32 KB (ATmega328) of which 2 KB used by </a:t>
                      </a:r>
                      <a:r>
                        <a:rPr lang="en-US" sz="1600" dirty="0" err="1"/>
                        <a:t>bootloader</a:t>
                      </a:r>
                      <a:endParaRPr lang="en-US" sz="1600" dirty="0"/>
                    </a:p>
                  </a:txBody>
                  <a:tcPr marT="45713" marB="45713" anchor="ctr"/>
                </a:tc>
                <a:extLst>
                  <a:ext uri="{0D108BD9-81ED-4DB2-BD59-A6C34878D82A}">
                    <a16:rowId xmlns:a16="http://schemas.microsoft.com/office/drawing/2014/main" val="10008"/>
                  </a:ext>
                </a:extLst>
              </a:tr>
              <a:tr h="296924">
                <a:tc>
                  <a:txBody>
                    <a:bodyPr/>
                    <a:lstStyle/>
                    <a:p>
                      <a:pPr algn="l"/>
                      <a:r>
                        <a:rPr lang="en-US" sz="1600"/>
                        <a:t>SRAM</a:t>
                      </a:r>
                    </a:p>
                  </a:txBody>
                  <a:tcPr marT="45713" marB="45713" anchor="ctr"/>
                </a:tc>
                <a:tc>
                  <a:txBody>
                    <a:bodyPr/>
                    <a:lstStyle/>
                    <a:p>
                      <a:pPr algn="l"/>
                      <a:r>
                        <a:rPr lang="en-US" sz="1600" dirty="0"/>
                        <a:t>1 KB (ATmega168) or 2 KB (ATmega328)</a:t>
                      </a:r>
                    </a:p>
                  </a:txBody>
                  <a:tcPr marT="45713" marB="45713" anchor="ctr"/>
                </a:tc>
                <a:extLst>
                  <a:ext uri="{0D108BD9-81ED-4DB2-BD59-A6C34878D82A}">
                    <a16:rowId xmlns:a16="http://schemas.microsoft.com/office/drawing/2014/main" val="10009"/>
                  </a:ext>
                </a:extLst>
              </a:tr>
              <a:tr h="296924">
                <a:tc>
                  <a:txBody>
                    <a:bodyPr/>
                    <a:lstStyle/>
                    <a:p>
                      <a:pPr algn="l"/>
                      <a:r>
                        <a:rPr lang="en-US" sz="1600"/>
                        <a:t>EEPROM</a:t>
                      </a:r>
                    </a:p>
                  </a:txBody>
                  <a:tcPr marT="45713" marB="45713" anchor="ctr"/>
                </a:tc>
                <a:tc>
                  <a:txBody>
                    <a:bodyPr/>
                    <a:lstStyle/>
                    <a:p>
                      <a:pPr algn="l"/>
                      <a:r>
                        <a:rPr lang="nn-NO" sz="1600" dirty="0"/>
                        <a:t>512 bytes (ATmega168) or 1 KB (ATmega328)</a:t>
                      </a:r>
                    </a:p>
                  </a:txBody>
                  <a:tcPr marT="45713" marB="45713" anchor="ctr"/>
                </a:tc>
                <a:extLst>
                  <a:ext uri="{0D108BD9-81ED-4DB2-BD59-A6C34878D82A}">
                    <a16:rowId xmlns:a16="http://schemas.microsoft.com/office/drawing/2014/main" val="10010"/>
                  </a:ext>
                </a:extLst>
              </a:tr>
              <a:tr h="296924">
                <a:tc>
                  <a:txBody>
                    <a:bodyPr/>
                    <a:lstStyle/>
                    <a:p>
                      <a:pPr algn="l"/>
                      <a:r>
                        <a:rPr lang="en-US" sz="1600"/>
                        <a:t>Clock Speed</a:t>
                      </a:r>
                    </a:p>
                  </a:txBody>
                  <a:tcPr marT="45713" marB="45713" anchor="ctr"/>
                </a:tc>
                <a:tc>
                  <a:txBody>
                    <a:bodyPr/>
                    <a:lstStyle/>
                    <a:p>
                      <a:pPr algn="l"/>
                      <a:r>
                        <a:rPr lang="en-US" sz="1600" dirty="0"/>
                        <a:t>16 MHz</a:t>
                      </a:r>
                    </a:p>
                  </a:txBody>
                  <a:tcPr marT="45713" marB="45713"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7939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Arduino Based Stepper Motor Control </a:t>
            </a:r>
          </a:p>
        </p:txBody>
      </p:sp>
      <p:pic>
        <p:nvPicPr>
          <p:cNvPr id="3074" name="Picture 2" descr="TB6600 Stepper Motor Driver Controller 4A 9~42V TTL 16 Micro-Step CNC 1 Axis">
            <a:extLst>
              <a:ext uri="{FF2B5EF4-FFF2-40B4-BE49-F238E27FC236}">
                <a16:creationId xmlns:a16="http://schemas.microsoft.com/office/drawing/2014/main" id="{1E52FC0C-45D8-68F8-AB3A-4242486A6C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06" t="3023" r="10594" b="3479"/>
          <a:stretch/>
        </p:blipFill>
        <p:spPr bwMode="auto">
          <a:xfrm>
            <a:off x="6528048" y="1484784"/>
            <a:ext cx="3096344" cy="41416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50F7120-19C9-ADA1-4EA8-3D94613A7E9A}"/>
              </a:ext>
            </a:extLst>
          </p:cNvPr>
          <p:cNvPicPr>
            <a:picLocks noChangeAspect="1"/>
          </p:cNvPicPr>
          <p:nvPr/>
        </p:nvPicPr>
        <p:blipFill>
          <a:blip r:embed="rId4"/>
          <a:stretch>
            <a:fillRect/>
          </a:stretch>
        </p:blipFill>
        <p:spPr>
          <a:xfrm>
            <a:off x="401769" y="2597268"/>
            <a:ext cx="3200922" cy="1916720"/>
          </a:xfrm>
          <a:prstGeom prst="rect">
            <a:avLst/>
          </a:prstGeom>
        </p:spPr>
      </p:pic>
      <p:pic>
        <p:nvPicPr>
          <p:cNvPr id="4" name="Picture 3">
            <a:extLst>
              <a:ext uri="{FF2B5EF4-FFF2-40B4-BE49-F238E27FC236}">
                <a16:creationId xmlns:a16="http://schemas.microsoft.com/office/drawing/2014/main" id="{1A608655-AD1D-D95F-9F22-B32F6181F4C1}"/>
              </a:ext>
            </a:extLst>
          </p:cNvPr>
          <p:cNvPicPr>
            <a:picLocks noChangeAspect="1"/>
          </p:cNvPicPr>
          <p:nvPr/>
        </p:nvPicPr>
        <p:blipFill>
          <a:blip r:embed="rId5"/>
          <a:stretch>
            <a:fillRect/>
          </a:stretch>
        </p:blipFill>
        <p:spPr>
          <a:xfrm>
            <a:off x="3590180" y="2604421"/>
            <a:ext cx="2950380" cy="1916720"/>
          </a:xfrm>
          <a:prstGeom prst="rect">
            <a:avLst/>
          </a:prstGeom>
        </p:spPr>
      </p:pic>
    </p:spTree>
    <p:extLst>
      <p:ext uri="{BB962C8B-B14F-4D97-AF65-F5344CB8AC3E}">
        <p14:creationId xmlns:p14="http://schemas.microsoft.com/office/powerpoint/2010/main" val="2683170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D7C7-620D-78CE-C05D-EEA63C2D516D}"/>
              </a:ext>
            </a:extLst>
          </p:cNvPr>
          <p:cNvSpPr>
            <a:spLocks noGrp="1"/>
          </p:cNvSpPr>
          <p:nvPr>
            <p:ph type="title"/>
          </p:nvPr>
        </p:nvSpPr>
        <p:spPr/>
        <p:txBody>
          <a:bodyPr/>
          <a:lstStyle/>
          <a:p>
            <a:r>
              <a:rPr lang="en-IN" dirty="0"/>
              <a:t>Interfacing Code without library use</a:t>
            </a:r>
          </a:p>
        </p:txBody>
      </p:sp>
      <p:sp>
        <p:nvSpPr>
          <p:cNvPr id="3" name="Content Placeholder 2">
            <a:extLst>
              <a:ext uri="{FF2B5EF4-FFF2-40B4-BE49-F238E27FC236}">
                <a16:creationId xmlns:a16="http://schemas.microsoft.com/office/drawing/2014/main" id="{BA0439CA-5921-9EC0-3010-017ACAC594AA}"/>
              </a:ext>
            </a:extLst>
          </p:cNvPr>
          <p:cNvSpPr>
            <a:spLocks noGrp="1"/>
          </p:cNvSpPr>
          <p:nvPr>
            <p:ph idx="1"/>
          </p:nvPr>
        </p:nvSpPr>
        <p:spPr/>
        <p:txBody>
          <a:bodyPr>
            <a:normAutofit/>
          </a:bodyPr>
          <a:lstStyle/>
          <a:p>
            <a:pPr marL="0" indent="0" algn="ctr">
              <a:buNone/>
            </a:pPr>
            <a:r>
              <a:rPr lang="en-IN" b="1" dirty="0">
                <a:solidFill>
                  <a:srgbClr val="FF0000"/>
                </a:solidFill>
              </a:rPr>
              <a:t>&lt;&lt;REFER THE LAB MANUAL&gt;&gt;</a:t>
            </a:r>
          </a:p>
        </p:txBody>
      </p:sp>
    </p:spTree>
    <p:extLst>
      <p:ext uri="{BB962C8B-B14F-4D97-AF65-F5344CB8AC3E}">
        <p14:creationId xmlns:p14="http://schemas.microsoft.com/office/powerpoint/2010/main" val="366966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D7C7-620D-78CE-C05D-EEA63C2D516D}"/>
              </a:ext>
            </a:extLst>
          </p:cNvPr>
          <p:cNvSpPr>
            <a:spLocks noGrp="1"/>
          </p:cNvSpPr>
          <p:nvPr>
            <p:ph type="title"/>
          </p:nvPr>
        </p:nvSpPr>
        <p:spPr/>
        <p:txBody>
          <a:bodyPr/>
          <a:lstStyle/>
          <a:p>
            <a:r>
              <a:rPr lang="en-IN" dirty="0"/>
              <a:t>Interfacing Code using </a:t>
            </a:r>
            <a:r>
              <a:rPr lang="en-IN" dirty="0" err="1"/>
              <a:t>Stepper.h</a:t>
            </a:r>
            <a:r>
              <a:rPr lang="en-IN" dirty="0"/>
              <a:t> Library</a:t>
            </a:r>
          </a:p>
        </p:txBody>
      </p:sp>
      <p:sp>
        <p:nvSpPr>
          <p:cNvPr id="3" name="Content Placeholder 2">
            <a:extLst>
              <a:ext uri="{FF2B5EF4-FFF2-40B4-BE49-F238E27FC236}">
                <a16:creationId xmlns:a16="http://schemas.microsoft.com/office/drawing/2014/main" id="{BA0439CA-5921-9EC0-3010-017ACAC594AA}"/>
              </a:ext>
            </a:extLst>
          </p:cNvPr>
          <p:cNvSpPr>
            <a:spLocks noGrp="1"/>
          </p:cNvSpPr>
          <p:nvPr>
            <p:ph idx="1"/>
          </p:nvPr>
        </p:nvSpPr>
        <p:spPr/>
        <p:txBody>
          <a:bodyPr>
            <a:normAutofit fontScale="47500" lnSpcReduction="20000"/>
          </a:bodyPr>
          <a:lstStyle/>
          <a:p>
            <a:pPr marL="0" indent="0">
              <a:buNone/>
            </a:pPr>
            <a:r>
              <a:rPr lang="en-IN" dirty="0"/>
              <a:t>#include &lt;</a:t>
            </a:r>
            <a:r>
              <a:rPr lang="en-IN" dirty="0" err="1"/>
              <a:t>Stepper.h</a:t>
            </a:r>
            <a:r>
              <a:rPr lang="en-IN" dirty="0"/>
              <a:t>&gt;</a:t>
            </a:r>
          </a:p>
          <a:p>
            <a:pPr marL="0" indent="0">
              <a:buNone/>
            </a:pPr>
            <a:r>
              <a:rPr lang="en-IN" dirty="0" err="1"/>
              <a:t>const</a:t>
            </a:r>
            <a:r>
              <a:rPr lang="en-IN" dirty="0"/>
              <a:t> int </a:t>
            </a:r>
            <a:r>
              <a:rPr lang="en-IN" dirty="0" err="1"/>
              <a:t>stepsPerRevolution</a:t>
            </a:r>
            <a:r>
              <a:rPr lang="en-IN" dirty="0"/>
              <a:t> = 200;  // change this to fit the number of steps per revolution</a:t>
            </a:r>
          </a:p>
          <a:p>
            <a:pPr marL="0" indent="0">
              <a:buNone/>
            </a:pPr>
            <a:r>
              <a:rPr lang="en-IN" dirty="0"/>
              <a:t>Stepper </a:t>
            </a:r>
            <a:r>
              <a:rPr lang="en-IN" dirty="0" err="1"/>
              <a:t>myStepper</a:t>
            </a:r>
            <a:r>
              <a:rPr lang="en-IN" dirty="0"/>
              <a:t>(</a:t>
            </a:r>
            <a:r>
              <a:rPr lang="en-IN" dirty="0" err="1"/>
              <a:t>stepsPerRevolution</a:t>
            </a:r>
            <a:r>
              <a:rPr lang="en-IN" dirty="0"/>
              <a:t>, 8, 9, 10, 11);</a:t>
            </a:r>
          </a:p>
          <a:p>
            <a:pPr marL="0" indent="0">
              <a:buNone/>
            </a:pPr>
            <a:r>
              <a:rPr lang="en-IN" dirty="0"/>
              <a:t>void setup() {</a:t>
            </a:r>
          </a:p>
          <a:p>
            <a:pPr marL="0" indent="0">
              <a:buNone/>
            </a:pPr>
            <a:r>
              <a:rPr lang="en-IN" dirty="0" err="1"/>
              <a:t>myStepper.setSpeed</a:t>
            </a:r>
            <a:r>
              <a:rPr lang="en-IN" dirty="0"/>
              <a:t>(60);</a:t>
            </a:r>
          </a:p>
          <a:p>
            <a:pPr marL="0" indent="0">
              <a:buNone/>
            </a:pPr>
            <a:r>
              <a:rPr lang="en-IN" dirty="0" err="1"/>
              <a:t>Serial.begin</a:t>
            </a:r>
            <a:r>
              <a:rPr lang="en-IN" dirty="0"/>
              <a:t>(9600);</a:t>
            </a:r>
          </a:p>
          <a:p>
            <a:pPr marL="0" indent="0">
              <a:buNone/>
            </a:pPr>
            <a:r>
              <a:rPr lang="en-IN" dirty="0"/>
              <a:t>}</a:t>
            </a:r>
          </a:p>
          <a:p>
            <a:pPr marL="0" indent="0">
              <a:buNone/>
            </a:pPr>
            <a:r>
              <a:rPr lang="en-IN" dirty="0"/>
              <a:t>void loop() {</a:t>
            </a:r>
          </a:p>
          <a:p>
            <a:pPr marL="0" indent="0">
              <a:buNone/>
            </a:pPr>
            <a:r>
              <a:rPr lang="en-IN" dirty="0" err="1"/>
              <a:t>Serial.println</a:t>
            </a:r>
            <a:r>
              <a:rPr lang="en-IN" dirty="0"/>
              <a:t>("clockwise");</a:t>
            </a:r>
          </a:p>
          <a:p>
            <a:pPr marL="0" indent="0">
              <a:buNone/>
            </a:pPr>
            <a:r>
              <a:rPr lang="en-IN" dirty="0" err="1"/>
              <a:t>myStepper.step</a:t>
            </a:r>
            <a:r>
              <a:rPr lang="en-IN" dirty="0"/>
              <a:t>(</a:t>
            </a:r>
            <a:r>
              <a:rPr lang="en-IN" dirty="0" err="1"/>
              <a:t>stepsPerRevolution</a:t>
            </a:r>
            <a:r>
              <a:rPr lang="en-IN" dirty="0"/>
              <a:t>);</a:t>
            </a:r>
          </a:p>
          <a:p>
            <a:pPr marL="0" indent="0">
              <a:buNone/>
            </a:pPr>
            <a:r>
              <a:rPr lang="en-IN" dirty="0"/>
              <a:t>delay(500);</a:t>
            </a:r>
          </a:p>
          <a:p>
            <a:pPr marL="0" indent="0">
              <a:buNone/>
            </a:pPr>
            <a:r>
              <a:rPr lang="en-IN" dirty="0" err="1"/>
              <a:t>Serial.println</a:t>
            </a:r>
            <a:r>
              <a:rPr lang="en-IN" dirty="0"/>
              <a:t>("</a:t>
            </a:r>
            <a:r>
              <a:rPr lang="en-IN" dirty="0" err="1"/>
              <a:t>counterclockwise</a:t>
            </a:r>
            <a:r>
              <a:rPr lang="en-IN" dirty="0"/>
              <a:t>");</a:t>
            </a:r>
          </a:p>
          <a:p>
            <a:pPr marL="0" indent="0">
              <a:buNone/>
            </a:pPr>
            <a:r>
              <a:rPr lang="en-IN" dirty="0" err="1"/>
              <a:t>myStepper.step</a:t>
            </a:r>
            <a:r>
              <a:rPr lang="en-IN" dirty="0"/>
              <a:t>(-</a:t>
            </a:r>
            <a:r>
              <a:rPr lang="en-IN" dirty="0" err="1"/>
              <a:t>stepsPerRevolution</a:t>
            </a:r>
            <a:r>
              <a:rPr lang="en-IN" dirty="0"/>
              <a:t>);</a:t>
            </a:r>
          </a:p>
          <a:p>
            <a:pPr marL="0" indent="0">
              <a:buNone/>
            </a:pPr>
            <a:r>
              <a:rPr lang="en-IN" dirty="0"/>
              <a:t>delay(500);</a:t>
            </a:r>
          </a:p>
          <a:p>
            <a:pPr marL="0" indent="0">
              <a:buNone/>
            </a:pPr>
            <a:r>
              <a:rPr lang="en-IN" dirty="0"/>
              <a:t>}</a:t>
            </a:r>
          </a:p>
          <a:p>
            <a:pPr marL="0" indent="0" algn="ctr">
              <a:buNone/>
            </a:pPr>
            <a:r>
              <a:rPr lang="en-IN" sz="4000" b="1" dirty="0">
                <a:solidFill>
                  <a:srgbClr val="FF0000"/>
                </a:solidFill>
              </a:rPr>
              <a:t>For More Specific Control you can use </a:t>
            </a:r>
            <a:r>
              <a:rPr lang="en-IN" sz="4000" b="1" dirty="0" err="1">
                <a:solidFill>
                  <a:srgbClr val="FF0000"/>
                </a:solidFill>
              </a:rPr>
              <a:t>AccelStepper.h</a:t>
            </a:r>
            <a:r>
              <a:rPr lang="en-IN" sz="4000" b="1" dirty="0">
                <a:solidFill>
                  <a:srgbClr val="FF0000"/>
                </a:solidFill>
              </a:rPr>
              <a:t> Library</a:t>
            </a:r>
          </a:p>
        </p:txBody>
      </p:sp>
    </p:spTree>
    <p:extLst>
      <p:ext uri="{BB962C8B-B14F-4D97-AF65-F5344CB8AC3E}">
        <p14:creationId xmlns:p14="http://schemas.microsoft.com/office/powerpoint/2010/main" val="3745592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Stepper Motor Advantages</a:t>
            </a:r>
          </a:p>
        </p:txBody>
      </p:sp>
      <p:sp>
        <p:nvSpPr>
          <p:cNvPr id="8" name="Content Placeholder 7">
            <a:extLst>
              <a:ext uri="{FF2B5EF4-FFF2-40B4-BE49-F238E27FC236}">
                <a16:creationId xmlns:a16="http://schemas.microsoft.com/office/drawing/2014/main" id="{73C4D427-4ADF-A3C4-A999-42F8EC9B32DB}"/>
              </a:ext>
            </a:extLst>
          </p:cNvPr>
          <p:cNvSpPr>
            <a:spLocks noGrp="1"/>
          </p:cNvSpPr>
          <p:nvPr>
            <p:ph idx="1"/>
          </p:nvPr>
        </p:nvSpPr>
        <p:spPr/>
        <p:txBody>
          <a:bodyPr>
            <a:normAutofit fontScale="92500" lnSpcReduction="10000"/>
          </a:bodyPr>
          <a:lstStyle/>
          <a:p>
            <a:r>
              <a:rPr lang="en-US" dirty="0"/>
              <a:t>It is very safe to use.</a:t>
            </a:r>
          </a:p>
          <a:p>
            <a:r>
              <a:rPr lang="en-US" dirty="0"/>
              <a:t>It is very easy to setup.</a:t>
            </a:r>
          </a:p>
          <a:p>
            <a:r>
              <a:rPr lang="en-US" dirty="0"/>
              <a:t>It provides with highly controlled movement.</a:t>
            </a:r>
          </a:p>
          <a:p>
            <a:r>
              <a:rPr lang="en-US" dirty="0"/>
              <a:t>The Stepper motors have very long life, only if you don’t break it by an accident.</a:t>
            </a:r>
          </a:p>
          <a:p>
            <a:r>
              <a:rPr lang="en-US" dirty="0"/>
              <a:t>It is an excellent repeater device it can repeat its movements very accurately. </a:t>
            </a:r>
          </a:p>
          <a:p>
            <a:r>
              <a:rPr lang="en-US" dirty="0"/>
              <a:t>Stepper motor is also very cheap as compared to other motion controlling devices. </a:t>
            </a:r>
          </a:p>
          <a:p>
            <a:r>
              <a:rPr lang="en-US" dirty="0"/>
              <a:t>One of the main features of stepper motor is that it can’t be damaged by overloading.</a:t>
            </a:r>
          </a:p>
          <a:p>
            <a:r>
              <a:rPr lang="en-US" dirty="0"/>
              <a:t>When overloaded it stops working until the load is removed.</a:t>
            </a:r>
          </a:p>
          <a:p>
            <a:r>
              <a:rPr lang="en-US" dirty="0"/>
              <a:t>It is easy to operate.</a:t>
            </a:r>
          </a:p>
          <a:p>
            <a:r>
              <a:rPr lang="en-US" dirty="0"/>
              <a:t>It offers very precise movement.</a:t>
            </a:r>
            <a:endParaRPr lang="en-IN" dirty="0"/>
          </a:p>
        </p:txBody>
      </p:sp>
    </p:spTree>
    <p:extLst>
      <p:ext uri="{BB962C8B-B14F-4D97-AF65-F5344CB8AC3E}">
        <p14:creationId xmlns:p14="http://schemas.microsoft.com/office/powerpoint/2010/main" val="2585437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Stepper Motor Applications</a:t>
            </a:r>
          </a:p>
        </p:txBody>
      </p:sp>
      <p:sp>
        <p:nvSpPr>
          <p:cNvPr id="8" name="Content Placeholder 7">
            <a:extLst>
              <a:ext uri="{FF2B5EF4-FFF2-40B4-BE49-F238E27FC236}">
                <a16:creationId xmlns:a16="http://schemas.microsoft.com/office/drawing/2014/main" id="{73C4D427-4ADF-A3C4-A999-42F8EC9B32DB}"/>
              </a:ext>
            </a:extLst>
          </p:cNvPr>
          <p:cNvSpPr>
            <a:spLocks noGrp="1"/>
          </p:cNvSpPr>
          <p:nvPr>
            <p:ph idx="1"/>
          </p:nvPr>
        </p:nvSpPr>
        <p:spPr/>
        <p:txBody>
          <a:bodyPr>
            <a:normAutofit fontScale="85000" lnSpcReduction="20000"/>
          </a:bodyPr>
          <a:lstStyle/>
          <a:p>
            <a:pPr algn="just"/>
            <a:r>
              <a:rPr lang="en-US" dirty="0"/>
              <a:t>Step motors are used every day in both industrial and commercial applications because of their low cost, high reliability, high torque at low speeds. For making more advanced technologies we use stepper motors rather than simple motors. Computer-controlled stepper motors are a type of motion-control positioning system.  Step Motors are typically digitally controlled motors, for use in holding or precise positioning applications. These motors are used at;</a:t>
            </a:r>
          </a:p>
          <a:p>
            <a:pPr algn="just"/>
            <a:endParaRPr lang="en-US" dirty="0"/>
          </a:p>
          <a:p>
            <a:pPr algn="just"/>
            <a:r>
              <a:rPr lang="en-US" dirty="0"/>
              <a:t> Industrial Machines : CNC Machines, Milling Machines, Laser Cutters </a:t>
            </a:r>
            <a:r>
              <a:rPr lang="en-US" dirty="0" err="1"/>
              <a:t>etc</a:t>
            </a:r>
            <a:r>
              <a:rPr lang="en-US" dirty="0"/>
              <a:t>,</a:t>
            </a:r>
          </a:p>
          <a:p>
            <a:pPr algn="just"/>
            <a:endParaRPr lang="en-US" dirty="0"/>
          </a:p>
          <a:p>
            <a:pPr algn="just"/>
            <a:r>
              <a:rPr lang="en-US" dirty="0"/>
              <a:t>Computer Technology:  </a:t>
            </a:r>
            <a:r>
              <a:rPr lang="en-US" dirty="0" err="1"/>
              <a:t>CD-Roms</a:t>
            </a:r>
            <a:r>
              <a:rPr lang="en-US" dirty="0"/>
              <a:t>, DVD Players, Floppy Disk Drives, Scanners etc.</a:t>
            </a:r>
          </a:p>
          <a:p>
            <a:pPr algn="just"/>
            <a:endParaRPr lang="en-US" dirty="0"/>
          </a:p>
          <a:p>
            <a:pPr algn="just"/>
            <a:r>
              <a:rPr lang="en-US" dirty="0"/>
              <a:t>Printing :  Printers, Plotters, 3D Printers etc.</a:t>
            </a:r>
          </a:p>
          <a:p>
            <a:pPr algn="just"/>
            <a:endParaRPr lang="en-US" dirty="0"/>
          </a:p>
          <a:p>
            <a:pPr algn="just"/>
            <a:r>
              <a:rPr lang="en-US" dirty="0"/>
              <a:t>Intelligent Lighting Systems : Lasers, Optical Devices, Mirror Mounts</a:t>
            </a:r>
            <a:endParaRPr lang="en-IN" dirty="0"/>
          </a:p>
        </p:txBody>
      </p:sp>
    </p:spTree>
    <p:extLst>
      <p:ext uri="{BB962C8B-B14F-4D97-AF65-F5344CB8AC3E}">
        <p14:creationId xmlns:p14="http://schemas.microsoft.com/office/powerpoint/2010/main" val="2929618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a:t>Simplified AVR </a:t>
            </a:r>
            <a:r>
              <a:rPr lang="en-IN" sz="3000" b="1" u="sng" dirty="0"/>
              <a:t>Architecture</a:t>
            </a:r>
          </a:p>
        </p:txBody>
      </p:sp>
      <p:pic>
        <p:nvPicPr>
          <p:cNvPr id="3" name="Picture 2">
            <a:extLst>
              <a:ext uri="{FF2B5EF4-FFF2-40B4-BE49-F238E27FC236}">
                <a16:creationId xmlns:a16="http://schemas.microsoft.com/office/drawing/2014/main" id="{B668BD01-C06E-4E6A-B35D-6BA8F47CE36C}"/>
              </a:ext>
            </a:extLst>
          </p:cNvPr>
          <p:cNvPicPr>
            <a:picLocks noChangeAspect="1"/>
          </p:cNvPicPr>
          <p:nvPr/>
        </p:nvPicPr>
        <p:blipFill>
          <a:blip r:embed="rId3"/>
          <a:stretch>
            <a:fillRect/>
          </a:stretch>
        </p:blipFill>
        <p:spPr>
          <a:xfrm>
            <a:off x="677333" y="1930400"/>
            <a:ext cx="5873137" cy="3802856"/>
          </a:xfrm>
          <a:prstGeom prst="rect">
            <a:avLst/>
          </a:prstGeom>
        </p:spPr>
      </p:pic>
    </p:spTree>
    <p:extLst>
      <p:ext uri="{BB962C8B-B14F-4D97-AF65-F5344CB8AC3E}">
        <p14:creationId xmlns:p14="http://schemas.microsoft.com/office/powerpoint/2010/main" val="28791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Arduino Pin Diagram</a:t>
            </a:r>
          </a:p>
        </p:txBody>
      </p:sp>
      <p:pic>
        <p:nvPicPr>
          <p:cNvPr id="4" name="Picture 3">
            <a:extLst>
              <a:ext uri="{FF2B5EF4-FFF2-40B4-BE49-F238E27FC236}">
                <a16:creationId xmlns:a16="http://schemas.microsoft.com/office/drawing/2014/main" id="{6039090F-54A4-4B36-B31F-061306E6D4FB}"/>
              </a:ext>
            </a:extLst>
          </p:cNvPr>
          <p:cNvPicPr>
            <a:picLocks noChangeAspect="1"/>
          </p:cNvPicPr>
          <p:nvPr/>
        </p:nvPicPr>
        <p:blipFill>
          <a:blip r:embed="rId3"/>
          <a:stretch>
            <a:fillRect/>
          </a:stretch>
        </p:blipFill>
        <p:spPr>
          <a:xfrm>
            <a:off x="677334" y="1423864"/>
            <a:ext cx="5704688" cy="4824536"/>
          </a:xfrm>
          <a:prstGeom prst="rect">
            <a:avLst/>
          </a:prstGeom>
        </p:spPr>
      </p:pic>
    </p:spTree>
    <p:extLst>
      <p:ext uri="{BB962C8B-B14F-4D97-AF65-F5344CB8AC3E}">
        <p14:creationId xmlns:p14="http://schemas.microsoft.com/office/powerpoint/2010/main" val="166002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Port Pin Directionality</a:t>
            </a:r>
          </a:p>
        </p:txBody>
      </p:sp>
      <p:sp>
        <p:nvSpPr>
          <p:cNvPr id="3" name="Content Placeholder 2"/>
          <p:cNvSpPr>
            <a:spLocks noGrp="1"/>
          </p:cNvSpPr>
          <p:nvPr>
            <p:ph idx="1"/>
          </p:nvPr>
        </p:nvSpPr>
        <p:spPr/>
        <p:txBody>
          <a:bodyPr>
            <a:normAutofit/>
          </a:bodyPr>
          <a:lstStyle/>
          <a:p>
            <a:pPr algn="just"/>
            <a:r>
              <a:rPr lang="en-IN" sz="2000" dirty="0"/>
              <a:t>Input/output from Arduino’s Perspective</a:t>
            </a:r>
          </a:p>
          <a:p>
            <a:pPr algn="just"/>
            <a:r>
              <a:rPr lang="en-IN" sz="2000" dirty="0" err="1"/>
              <a:t>pinMode</a:t>
            </a:r>
            <a:r>
              <a:rPr lang="en-IN" sz="2000" dirty="0"/>
              <a:t>(Pin, Mode) </a:t>
            </a:r>
          </a:p>
          <a:p>
            <a:pPr algn="just"/>
            <a:r>
              <a:rPr lang="en-IN" sz="2000" dirty="0"/>
              <a:t>For Sensor Pins Mode will be input i.e. data incoming (except </a:t>
            </a:r>
            <a:r>
              <a:rPr lang="en-IN" sz="2000" dirty="0" err="1"/>
              <a:t>vcc-gnd</a:t>
            </a:r>
            <a:r>
              <a:rPr lang="en-IN" sz="2000" dirty="0"/>
              <a:t> pins)</a:t>
            </a:r>
          </a:p>
          <a:p>
            <a:pPr algn="just"/>
            <a:r>
              <a:rPr lang="en-IN" sz="2000" dirty="0"/>
              <a:t>For Motor Pins Mode will be output i.e. data outgoing (except </a:t>
            </a:r>
            <a:r>
              <a:rPr lang="en-IN" sz="2000" dirty="0" err="1"/>
              <a:t>vcc-gnd</a:t>
            </a:r>
            <a:r>
              <a:rPr lang="en-IN" sz="2000" dirty="0"/>
              <a:t> pins)</a:t>
            </a:r>
          </a:p>
          <a:p>
            <a:pPr marL="0" indent="0" algn="just">
              <a:buNone/>
            </a:pPr>
            <a:endParaRPr lang="en-IN" sz="1400" dirty="0"/>
          </a:p>
          <a:p>
            <a:pPr algn="just"/>
            <a:endParaRPr lang="en-IN" sz="1400" dirty="0"/>
          </a:p>
        </p:txBody>
      </p:sp>
    </p:spTree>
    <p:extLst>
      <p:ext uri="{BB962C8B-B14F-4D97-AF65-F5344CB8AC3E}">
        <p14:creationId xmlns:p14="http://schemas.microsoft.com/office/powerpoint/2010/main" val="91487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I/O Operations</a:t>
            </a:r>
          </a:p>
        </p:txBody>
      </p:sp>
      <p:sp>
        <p:nvSpPr>
          <p:cNvPr id="3" name="Content Placeholder 2"/>
          <p:cNvSpPr>
            <a:spLocks noGrp="1"/>
          </p:cNvSpPr>
          <p:nvPr>
            <p:ph idx="1"/>
          </p:nvPr>
        </p:nvSpPr>
        <p:spPr/>
        <p:txBody>
          <a:bodyPr>
            <a:normAutofit/>
          </a:bodyPr>
          <a:lstStyle/>
          <a:p>
            <a:pPr algn="just"/>
            <a:r>
              <a:rPr lang="en-IN" sz="2000" dirty="0" err="1"/>
              <a:t>digitalRead</a:t>
            </a:r>
            <a:r>
              <a:rPr lang="en-IN" sz="2000" dirty="0"/>
              <a:t>(Pin)</a:t>
            </a:r>
          </a:p>
          <a:p>
            <a:pPr algn="just"/>
            <a:r>
              <a:rPr lang="en-IN" sz="2000" dirty="0" err="1"/>
              <a:t>digitalWrite</a:t>
            </a:r>
            <a:r>
              <a:rPr lang="en-IN" sz="2000" dirty="0"/>
              <a:t>(</a:t>
            </a:r>
            <a:r>
              <a:rPr lang="en-IN" sz="2000" dirty="0" err="1"/>
              <a:t>Pin,State</a:t>
            </a:r>
            <a:r>
              <a:rPr lang="en-IN" sz="2000" dirty="0"/>
              <a:t>), State is 0(LOW) or 1(HIGH) </a:t>
            </a:r>
          </a:p>
          <a:p>
            <a:pPr algn="just"/>
            <a:r>
              <a:rPr lang="en-IN" sz="2000" dirty="0" err="1"/>
              <a:t>analogRead</a:t>
            </a:r>
            <a:r>
              <a:rPr lang="en-IN" sz="2000" dirty="0"/>
              <a:t>(Pin)</a:t>
            </a:r>
          </a:p>
          <a:p>
            <a:pPr algn="just"/>
            <a:r>
              <a:rPr lang="en-IN" sz="2000" dirty="0" err="1"/>
              <a:t>analogWrite</a:t>
            </a:r>
            <a:r>
              <a:rPr lang="en-IN" sz="2000" dirty="0"/>
              <a:t>(Pin, Value), Value is between 0 to 255</a:t>
            </a:r>
          </a:p>
          <a:p>
            <a:pPr marL="0" indent="0" algn="just">
              <a:buNone/>
            </a:pPr>
            <a:endParaRPr lang="en-IN" sz="1400" dirty="0"/>
          </a:p>
          <a:p>
            <a:pPr algn="just"/>
            <a:endParaRPr lang="en-IN" sz="1400" dirty="0"/>
          </a:p>
        </p:txBody>
      </p:sp>
    </p:spTree>
    <p:extLst>
      <p:ext uri="{BB962C8B-B14F-4D97-AF65-F5344CB8AC3E}">
        <p14:creationId xmlns:p14="http://schemas.microsoft.com/office/powerpoint/2010/main" val="213389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u="sng" dirty="0"/>
              <a:t>Arduino Basic Coding Structure</a:t>
            </a:r>
          </a:p>
        </p:txBody>
      </p:sp>
      <p:sp>
        <p:nvSpPr>
          <p:cNvPr id="3" name="Content Placeholder 2"/>
          <p:cNvSpPr>
            <a:spLocks noGrp="1"/>
          </p:cNvSpPr>
          <p:nvPr>
            <p:ph idx="1"/>
          </p:nvPr>
        </p:nvSpPr>
        <p:spPr/>
        <p:txBody>
          <a:bodyPr>
            <a:normAutofit/>
          </a:bodyPr>
          <a:lstStyle/>
          <a:p>
            <a:pPr marL="0" indent="0" algn="just">
              <a:buNone/>
            </a:pPr>
            <a:r>
              <a:rPr lang="en-IN" sz="2000" dirty="0"/>
              <a:t> </a:t>
            </a:r>
            <a:r>
              <a:rPr lang="en-IN" dirty="0"/>
              <a:t>&lt;define global variables and include header files here&gt;</a:t>
            </a:r>
          </a:p>
          <a:p>
            <a:pPr marL="342900" lvl="1" indent="0">
              <a:buFont typeface="Wingdings" panose="05000000000000000000" pitchFamily="2" charset="2"/>
              <a:buNone/>
              <a:defRPr/>
            </a:pPr>
            <a:r>
              <a:rPr lang="en-IN" dirty="0"/>
              <a:t>void setup()</a:t>
            </a:r>
            <a:br>
              <a:rPr lang="en-IN" dirty="0"/>
            </a:br>
            <a:r>
              <a:rPr lang="en-IN" dirty="0"/>
              <a:t>{</a:t>
            </a:r>
          </a:p>
          <a:p>
            <a:pPr marL="342900" lvl="1" indent="0">
              <a:buFont typeface="Wingdings" panose="05000000000000000000" pitchFamily="2" charset="2"/>
              <a:buNone/>
              <a:defRPr/>
            </a:pPr>
            <a:r>
              <a:rPr lang="en-IN" dirty="0"/>
              <a:t>	&lt; executed only once&gt;</a:t>
            </a:r>
          </a:p>
          <a:p>
            <a:pPr marL="342900" lvl="1" indent="0">
              <a:buFont typeface="Wingdings" panose="05000000000000000000" pitchFamily="2" charset="2"/>
              <a:buNone/>
              <a:defRPr/>
            </a:pPr>
            <a:r>
              <a:rPr lang="en-IN" dirty="0"/>
              <a:t>	&lt; define input/output mode for digital pins &gt;</a:t>
            </a:r>
            <a:br>
              <a:rPr lang="en-IN" dirty="0"/>
            </a:br>
            <a:r>
              <a:rPr lang="en-IN" dirty="0"/>
              <a:t>}</a:t>
            </a:r>
            <a:br>
              <a:rPr lang="en-IN" dirty="0"/>
            </a:br>
            <a:r>
              <a:rPr lang="en-IN" dirty="0"/>
              <a:t>void loop()</a:t>
            </a:r>
            <a:br>
              <a:rPr lang="en-IN" dirty="0"/>
            </a:br>
            <a:r>
              <a:rPr lang="en-IN" dirty="0"/>
              <a:t>{</a:t>
            </a:r>
          </a:p>
          <a:p>
            <a:pPr marL="342900" lvl="1" indent="0">
              <a:buFont typeface="Wingdings" panose="05000000000000000000" pitchFamily="2" charset="2"/>
              <a:buNone/>
              <a:defRPr/>
            </a:pPr>
            <a:r>
              <a:rPr lang="en-IN" dirty="0"/>
              <a:t>	&lt;infinite loop&gt;</a:t>
            </a:r>
          </a:p>
          <a:p>
            <a:pPr marL="342900" lvl="1" indent="0">
              <a:buFont typeface="Wingdings" panose="05000000000000000000" pitchFamily="2" charset="2"/>
              <a:buNone/>
              <a:defRPr/>
            </a:pPr>
            <a:r>
              <a:rPr lang="en-IN" dirty="0"/>
              <a:t>	&lt;things like input from sensors, sending output etc. &gt;</a:t>
            </a:r>
            <a:br>
              <a:rPr lang="en-IN" dirty="0"/>
            </a:br>
            <a:r>
              <a:rPr lang="en-IN" dirty="0"/>
              <a:t>}</a:t>
            </a:r>
          </a:p>
          <a:p>
            <a:pPr marL="0" indent="0" algn="just">
              <a:buNone/>
            </a:pPr>
            <a:endParaRPr lang="en-IN" sz="1400" dirty="0"/>
          </a:p>
          <a:p>
            <a:pPr algn="just"/>
            <a:endParaRPr lang="en-IN" sz="1400" dirty="0"/>
          </a:p>
        </p:txBody>
      </p:sp>
    </p:spTree>
    <p:extLst>
      <p:ext uri="{BB962C8B-B14F-4D97-AF65-F5344CB8AC3E}">
        <p14:creationId xmlns:p14="http://schemas.microsoft.com/office/powerpoint/2010/main" val="122262206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80</TotalTime>
  <Words>1460</Words>
  <Application>Microsoft Office PowerPoint</Application>
  <PresentationFormat>Widescreen</PresentationFormat>
  <Paragraphs>197</Paragraphs>
  <Slides>44</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Trebuchet MS</vt:lpstr>
      <vt:lpstr>Wingdings</vt:lpstr>
      <vt:lpstr>Wingdings 3</vt:lpstr>
      <vt:lpstr>Facet</vt:lpstr>
      <vt:lpstr>Microcontroller </vt:lpstr>
      <vt:lpstr>What is Microcontroller?</vt:lpstr>
      <vt:lpstr>What is Arduino? </vt:lpstr>
      <vt:lpstr>Basic features of Arduino UNO</vt:lpstr>
      <vt:lpstr>Simplified AVR Architecture</vt:lpstr>
      <vt:lpstr>Arduino Pin Diagram</vt:lpstr>
      <vt:lpstr>Port Pin Directionality</vt:lpstr>
      <vt:lpstr>I/O Operations</vt:lpstr>
      <vt:lpstr>Arduino Basic Coding Structure</vt:lpstr>
      <vt:lpstr>Led blink Arduino Demo</vt:lpstr>
      <vt:lpstr>dual color Led glow Arduino Demo</vt:lpstr>
      <vt:lpstr>Baud Rate &amp; Bit Rate</vt:lpstr>
      <vt:lpstr>Serial Port Monitor</vt:lpstr>
      <vt:lpstr>Serial Port Demos</vt:lpstr>
      <vt:lpstr>What is PWM &amp; PWM Pin in Arduino?</vt:lpstr>
      <vt:lpstr>Sensor Interfacing with Arduino</vt:lpstr>
      <vt:lpstr>Sensor Interfacing</vt:lpstr>
      <vt:lpstr>Hall Sensor Interfacing</vt:lpstr>
      <vt:lpstr>Tilt Switch Interfacing</vt:lpstr>
      <vt:lpstr>Motor Interfacing with Arduino</vt:lpstr>
      <vt:lpstr>Types of Motors</vt:lpstr>
      <vt:lpstr>DC Motor Interfacing</vt:lpstr>
      <vt:lpstr>DC Motor Interfacing (contd.)</vt:lpstr>
      <vt:lpstr>What is Servo Motor?</vt:lpstr>
      <vt:lpstr>Servo Motor Interfacing (from library function)</vt:lpstr>
      <vt:lpstr>Servo Motor Interfacing (building from scratch)</vt:lpstr>
      <vt:lpstr>Limitation &amp; Solution to Overcome</vt:lpstr>
      <vt:lpstr>DC Motor with Encoder</vt:lpstr>
      <vt:lpstr>What is Encoder? </vt:lpstr>
      <vt:lpstr>Encoder ON-OFF Demo</vt:lpstr>
      <vt:lpstr>Encoder Counter Demo</vt:lpstr>
      <vt:lpstr>Limitation &amp; Solution to overcome it</vt:lpstr>
      <vt:lpstr>Stepper Motor Interfacing</vt:lpstr>
      <vt:lpstr>What is a Stepper Motor? Why Stepper Motor? </vt:lpstr>
      <vt:lpstr>What is a Stepper Motor? Why Stepper Motor? </vt:lpstr>
      <vt:lpstr>PowerPoint Presentation</vt:lpstr>
      <vt:lpstr>Clock Generator Circuit using NE555 Timer IC</vt:lpstr>
      <vt:lpstr>JK Flipflop</vt:lpstr>
      <vt:lpstr>Stepper Motor Driver Circuit</vt:lpstr>
      <vt:lpstr>Arduino Based Stepper Motor Control </vt:lpstr>
      <vt:lpstr>Interfacing Code without library use</vt:lpstr>
      <vt:lpstr>Interfacing Code using Stepper.h Library</vt:lpstr>
      <vt:lpstr>Stepper Motor Advantages</vt:lpstr>
      <vt:lpstr>Stepper Motor 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Depth Vision for Robotics</dc:title>
  <dc:creator>Parikshit Saha</dc:creator>
  <cp:lastModifiedBy>Parikshit-MSI</cp:lastModifiedBy>
  <cp:revision>150</cp:revision>
  <dcterms:created xsi:type="dcterms:W3CDTF">2019-08-21T06:07:42Z</dcterms:created>
  <dcterms:modified xsi:type="dcterms:W3CDTF">2023-03-26T22:59:34Z</dcterms:modified>
</cp:coreProperties>
</file>